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259" r:id="rId3"/>
    <p:sldId id="304" r:id="rId4"/>
    <p:sldId id="278" r:id="rId5"/>
    <p:sldId id="303" r:id="rId6"/>
    <p:sldId id="305" r:id="rId7"/>
    <p:sldId id="306" r:id="rId8"/>
    <p:sldId id="308" r:id="rId9"/>
    <p:sldId id="309" r:id="rId10"/>
    <p:sldId id="268" r:id="rId11"/>
    <p:sldId id="311" r:id="rId12"/>
    <p:sldId id="325" r:id="rId13"/>
    <p:sldId id="326" r:id="rId14"/>
    <p:sldId id="310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2" r:id="rId23"/>
    <p:sldId id="323" r:id="rId24"/>
    <p:sldId id="324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Patrick Hand" panose="00000500000000000000" pitchFamily="2" charset="0"/>
      <p:regular r:id="rId32"/>
    </p:embeddedFont>
    <p:embeddedFont>
      <p:font typeface="Quicksand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A4A3A4"/>
          </p15:clr>
        </p15:guide>
        <p15:guide id="2" pos="530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F9"/>
    <a:srgbClr val="F0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5A8257-793E-4F21-97CD-EC7E06D41FA9}">
  <a:tblStyle styleId="{145A8257-793E-4F21-97CD-EC7E06D41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7" y="77"/>
      </p:cViewPr>
      <p:guideLst>
        <p:guide pos="5760"/>
        <p:guide pos="530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9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09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50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53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8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156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dc21b1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dc21b1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5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975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66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856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382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38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7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90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85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94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91932f1ae0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91932f1ae0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51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61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bcc2e6dd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bcc2e6dd0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45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of Arts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43000" y="901075"/>
            <a:ext cx="3072300" cy="17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6000" b="1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43000" y="2836450"/>
            <a:ext cx="30723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rot="-5400000">
            <a:off x="4713000" y="1341228"/>
            <a:ext cx="1947000" cy="118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511093" y="1251400"/>
            <a:ext cx="29106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173925" y="3120900"/>
            <a:ext cx="32475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5997675" y="608200"/>
            <a:ext cx="643200" cy="643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027175" y="190665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1624725" y="2571750"/>
            <a:ext cx="4638300" cy="16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/>
          <p:nvPr/>
        </p:nvSpPr>
        <p:spPr>
          <a:xfrm>
            <a:off x="1635775" y="924150"/>
            <a:ext cx="1668600" cy="16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073349" y="1210475"/>
            <a:ext cx="28056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6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938350" y="2846175"/>
            <a:ext cx="3849900" cy="11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2" hasCustomPrompt="1"/>
          </p:nvPr>
        </p:nvSpPr>
        <p:spPr>
          <a:xfrm>
            <a:off x="1889450" y="76705"/>
            <a:ext cx="2680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1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0"/>
              <a:buNone/>
              <a:defRPr sz="2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AND_TWO_COLUMNS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2514500" y="443475"/>
            <a:ext cx="1947000" cy="118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722374" y="3281968"/>
            <a:ext cx="22356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722400" y="3627892"/>
            <a:ext cx="2235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3454801" y="3281968"/>
            <a:ext cx="22356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"/>
          </p:nvPr>
        </p:nvSpPr>
        <p:spPr>
          <a:xfrm>
            <a:off x="3454801" y="3639392"/>
            <a:ext cx="2235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5"/>
          </p:nvPr>
        </p:nvSpPr>
        <p:spPr>
          <a:xfrm>
            <a:off x="6186025" y="3281968"/>
            <a:ext cx="22344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6"/>
          </p:nvPr>
        </p:nvSpPr>
        <p:spPr>
          <a:xfrm>
            <a:off x="6187231" y="3639390"/>
            <a:ext cx="22344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hasCustomPrompt="1"/>
          </p:nvPr>
        </p:nvSpPr>
        <p:spPr>
          <a:xfrm>
            <a:off x="1418844" y="2426604"/>
            <a:ext cx="8427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7" hasCustomPrompt="1"/>
          </p:nvPr>
        </p:nvSpPr>
        <p:spPr>
          <a:xfrm>
            <a:off x="4151244" y="2428304"/>
            <a:ext cx="8427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8" hasCustomPrompt="1"/>
          </p:nvPr>
        </p:nvSpPr>
        <p:spPr>
          <a:xfrm>
            <a:off x="6883644" y="2426604"/>
            <a:ext cx="8427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9"/>
          </p:nvPr>
        </p:nvSpPr>
        <p:spPr>
          <a:xfrm>
            <a:off x="629898" y="312197"/>
            <a:ext cx="23532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361375" y="1336325"/>
            <a:ext cx="402300" cy="4023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noFill/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 rot="-5400000">
            <a:off x="3597600" y="-3601575"/>
            <a:ext cx="1947000" cy="914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bg>
      <p:bgPr>
        <a:noFill/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 rot="-5400000">
            <a:off x="4280850" y="285475"/>
            <a:ext cx="5152500" cy="457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">
    <p:bg>
      <p:bgPr>
        <a:noFill/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/>
        </p:nvSpPr>
        <p:spPr>
          <a:xfrm rot="-5400000">
            <a:off x="-383250" y="383250"/>
            <a:ext cx="1947000" cy="118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985750" y="1763900"/>
            <a:ext cx="410100" cy="410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Bebas Neue"/>
              <a:buNone/>
              <a:defRPr sz="400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●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"/>
              <a:buChar char="○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Char char="■"/>
              <a:defRPr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3" r:id="rId6"/>
    <p:sldLayoutId id="2147483676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5">
          <p15:clr>
            <a:srgbClr val="EA4335"/>
          </p15:clr>
        </p15:guide>
        <p15:guide id="2" pos="5305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AAC16F-50B3-45E2-96C2-B5D9C2C7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81" y="1087815"/>
            <a:ext cx="5896058" cy="3357553"/>
          </a:xfrm>
          <a:prstGeom prst="rect">
            <a:avLst/>
          </a:prstGeom>
        </p:spPr>
      </p:pic>
      <p:sp>
        <p:nvSpPr>
          <p:cNvPr id="245" name="Google Shape;245;p35"/>
          <p:cNvSpPr/>
          <p:nvPr/>
        </p:nvSpPr>
        <p:spPr>
          <a:xfrm>
            <a:off x="1441281" y="190705"/>
            <a:ext cx="2326903" cy="2326903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604141" y="2299453"/>
            <a:ext cx="3331596" cy="934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4"/>
                </a:solidFill>
              </a:rPr>
              <a:t>MY </a:t>
            </a:r>
            <a:r>
              <a:rPr lang="fr-FR" dirty="0">
                <a:solidFill>
                  <a:schemeClr val="bg1"/>
                </a:solidFill>
              </a:rPr>
              <a:t>G, </a:t>
            </a:r>
            <a:br>
              <a:rPr lang="fr-FR" dirty="0">
                <a:solidFill>
                  <a:schemeClr val="accent4"/>
                </a:solidFill>
              </a:rPr>
            </a:br>
            <a:r>
              <a:rPr lang="fr-FR" sz="3600" dirty="0">
                <a:solidFill>
                  <a:schemeClr val="accent4"/>
                </a:solidFill>
              </a:rPr>
              <a:t>Pour </a:t>
            </a:r>
            <a:r>
              <a:rPr lang="fr-FR" sz="3600" dirty="0">
                <a:solidFill>
                  <a:schemeClr val="bg1"/>
                </a:solidFill>
              </a:rPr>
              <a:t>la création </a:t>
            </a:r>
            <a:br>
              <a:rPr lang="fr-FR" sz="3600" dirty="0">
                <a:solidFill>
                  <a:schemeClr val="accent4"/>
                </a:solidFill>
              </a:rPr>
            </a:br>
            <a:r>
              <a:rPr lang="fr-FR" sz="3600" dirty="0">
                <a:solidFill>
                  <a:schemeClr val="accent4"/>
                </a:solidFill>
              </a:rPr>
              <a:t>de </a:t>
            </a:r>
            <a:br>
              <a:rPr lang="fr-FR" sz="3600" dirty="0">
                <a:solidFill>
                  <a:schemeClr val="accent4"/>
                </a:solidFill>
              </a:rPr>
            </a:br>
            <a:r>
              <a:rPr lang="fr-FR" sz="3600" dirty="0">
                <a:solidFill>
                  <a:srgbClr val="F06100"/>
                </a:solidFill>
              </a:rPr>
              <a:t>smart</a:t>
            </a:r>
            <a:r>
              <a:rPr lang="fr-FR" sz="3600" dirty="0">
                <a:solidFill>
                  <a:schemeClr val="accent4"/>
                </a:solidFill>
              </a:rPr>
              <a:t> GYM</a:t>
            </a:r>
            <a:endParaRPr dirty="0">
              <a:solidFill>
                <a:schemeClr val="accent4"/>
              </a:solidFill>
              <a:latin typeface="Bebas Neue" panose="020B0604020202020204" charset="0"/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1"/>
          </p:nvPr>
        </p:nvSpPr>
        <p:spPr>
          <a:xfrm>
            <a:off x="592886" y="3652659"/>
            <a:ext cx="1855957" cy="388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chemeClr val="accent4"/>
                </a:solidFill>
              </a:rPr>
              <a:t>Equipe : MédineIT</a:t>
            </a:r>
            <a:endParaRPr sz="1450" dirty="0">
              <a:solidFill>
                <a:schemeClr val="accent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3A39FC-BE3C-4934-AC71-653EA5D96794}"/>
              </a:ext>
            </a:extLst>
          </p:cNvPr>
          <p:cNvCxnSpPr>
            <a:cxnSpLocks/>
          </p:cNvCxnSpPr>
          <p:nvPr/>
        </p:nvCxnSpPr>
        <p:spPr>
          <a:xfrm>
            <a:off x="969899" y="3985125"/>
            <a:ext cx="1351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0D1A5B-7D57-4073-8E06-8547C4773F7D}"/>
              </a:ext>
            </a:extLst>
          </p:cNvPr>
          <p:cNvSpPr txBox="1"/>
          <p:nvPr/>
        </p:nvSpPr>
        <p:spPr>
          <a:xfrm>
            <a:off x="-3967859" y="50347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</a:t>
            </a:r>
            <a:endParaRPr lang="fr-DZ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INSCRIPTION AU SEIN DE LA SALLE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3"/>
          </p:nvPr>
        </p:nvSpPr>
        <p:spPr>
          <a:xfrm>
            <a:off x="3281617" y="3281968"/>
            <a:ext cx="2534044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RECEPTION DE RECOMMANDATION </a:t>
            </a:r>
            <a:endParaRPr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6019800" y="3281968"/>
            <a:ext cx="284364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RENFORCER LES RECOMMANDATIONS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 rot="2700000">
            <a:off x="69274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 rot="2700000">
            <a:off x="14626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 rot="2700000">
            <a:off x="41950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7"/>
          <p:cNvCxnSpPr/>
          <p:nvPr/>
        </p:nvCxnSpPr>
        <p:spPr>
          <a:xfrm>
            <a:off x="24397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47"/>
          <p:cNvCxnSpPr/>
          <p:nvPr/>
        </p:nvCxnSpPr>
        <p:spPr>
          <a:xfrm>
            <a:off x="51721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3897520" y="288047"/>
            <a:ext cx="1780850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title" idx="9"/>
          </p:nvPr>
        </p:nvSpPr>
        <p:spPr>
          <a:xfrm>
            <a:off x="629897" y="312197"/>
            <a:ext cx="5163307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UN CLIENT </a:t>
            </a:r>
            <a:r>
              <a:rPr lang="fr-FR" dirty="0">
                <a:solidFill>
                  <a:schemeClr val="bg1"/>
                </a:solidFill>
              </a:rPr>
              <a:t>S’INTEGRE</a:t>
            </a:r>
            <a:r>
              <a:rPr lang="fr-FR" dirty="0"/>
              <a:t> DANS un système </a:t>
            </a:r>
            <a:r>
              <a:rPr lang="fr-FR" dirty="0" err="1"/>
              <a:t>my</a:t>
            </a:r>
            <a:r>
              <a:rPr lang="fr-FR" dirty="0"/>
              <a:t> g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F01B4-8166-4EB4-B004-16C7F8F69AE4}"/>
              </a:ext>
            </a:extLst>
          </p:cNvPr>
          <p:cNvSpPr txBox="1"/>
          <p:nvPr/>
        </p:nvSpPr>
        <p:spPr>
          <a:xfrm>
            <a:off x="-445826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1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A25C3-18FC-4384-8F43-859A96BCAA15}"/>
              </a:ext>
            </a:extLst>
          </p:cNvPr>
          <p:cNvSpPr txBox="1"/>
          <p:nvPr/>
        </p:nvSpPr>
        <p:spPr>
          <a:xfrm>
            <a:off x="2286971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40DA7-6B12-4E4C-88E9-C4BB55B84D6A}"/>
              </a:ext>
            </a:extLst>
          </p:cNvPr>
          <p:cNvSpPr txBox="1"/>
          <p:nvPr/>
        </p:nvSpPr>
        <p:spPr>
          <a:xfrm>
            <a:off x="5017828" y="2372357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3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5108-D19F-49F7-B939-6D2B7549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1500" y="5285622"/>
            <a:ext cx="6343650" cy="3571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33F7A3-8324-465D-8EAF-B096D8DB82C7}"/>
              </a:ext>
            </a:extLst>
          </p:cNvPr>
          <p:cNvSpPr txBox="1"/>
          <p:nvPr/>
        </p:nvSpPr>
        <p:spPr>
          <a:xfrm>
            <a:off x="421944" y="46714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9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1F32DE-774A-0DF2-AAC7-A91DE2FA655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27496A9D-1AAB-46DE-03E5-BE8B5972061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C579B368-AB4C-B8EE-B490-FB8121DA2D5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INSCRIPTION AU SEIN DE LA SALLE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3"/>
          </p:nvPr>
        </p:nvSpPr>
        <p:spPr>
          <a:xfrm>
            <a:off x="3281617" y="3281968"/>
            <a:ext cx="2534044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RECEPTION DE RECOMMANDATION </a:t>
            </a:r>
            <a:endParaRPr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6019800" y="3281968"/>
            <a:ext cx="284364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RENFORCER LES RECOMMANDATIONS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 rot="2700000">
            <a:off x="69274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 rot="2700000">
            <a:off x="14626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 rot="2700000">
            <a:off x="41950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7"/>
          <p:cNvCxnSpPr/>
          <p:nvPr/>
        </p:nvCxnSpPr>
        <p:spPr>
          <a:xfrm>
            <a:off x="24397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47"/>
          <p:cNvCxnSpPr/>
          <p:nvPr/>
        </p:nvCxnSpPr>
        <p:spPr>
          <a:xfrm>
            <a:off x="51721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3897520" y="288047"/>
            <a:ext cx="1780850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title" idx="9"/>
          </p:nvPr>
        </p:nvSpPr>
        <p:spPr>
          <a:xfrm>
            <a:off x="629897" y="312197"/>
            <a:ext cx="5163307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UN CLIENT </a:t>
            </a:r>
            <a:r>
              <a:rPr lang="fr-FR" dirty="0">
                <a:solidFill>
                  <a:schemeClr val="bg1"/>
                </a:solidFill>
              </a:rPr>
              <a:t>S’INTEGRE</a:t>
            </a:r>
            <a:r>
              <a:rPr lang="fr-FR" dirty="0"/>
              <a:t> DANS un système </a:t>
            </a:r>
            <a:r>
              <a:rPr lang="fr-FR" dirty="0" err="1"/>
              <a:t>my</a:t>
            </a:r>
            <a:r>
              <a:rPr lang="fr-FR" dirty="0"/>
              <a:t> g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F01B4-8166-4EB4-B004-16C7F8F69AE4}"/>
              </a:ext>
            </a:extLst>
          </p:cNvPr>
          <p:cNvSpPr txBox="1"/>
          <p:nvPr/>
        </p:nvSpPr>
        <p:spPr>
          <a:xfrm>
            <a:off x="-445826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1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A25C3-18FC-4384-8F43-859A96BCAA15}"/>
              </a:ext>
            </a:extLst>
          </p:cNvPr>
          <p:cNvSpPr txBox="1"/>
          <p:nvPr/>
        </p:nvSpPr>
        <p:spPr>
          <a:xfrm>
            <a:off x="2286971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40DA7-6B12-4E4C-88E9-C4BB55B84D6A}"/>
              </a:ext>
            </a:extLst>
          </p:cNvPr>
          <p:cNvSpPr txBox="1"/>
          <p:nvPr/>
        </p:nvSpPr>
        <p:spPr>
          <a:xfrm>
            <a:off x="5017828" y="2372357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3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5108-D19F-49F7-B939-6D2B7549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234" y="3290290"/>
            <a:ext cx="6343650" cy="3571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C292C4-7A16-49EF-9E23-C5671AED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95" y="5351420"/>
            <a:ext cx="6343650" cy="3571875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3C962EE1-35D1-52D4-EFDD-0171BF610C4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1624267-271B-0D0C-2665-BAF23BC7432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5DB974ED-B47F-8624-7FCC-ABAD0D9C8CF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53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>
            <a:spLocks noGrp="1"/>
          </p:cNvSpPr>
          <p:nvPr>
            <p:ph type="subTitle" idx="3"/>
          </p:nvPr>
        </p:nvSpPr>
        <p:spPr>
          <a:xfrm>
            <a:off x="3281617" y="3281968"/>
            <a:ext cx="2534044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RECEPTION DE RECOMMANDATION </a:t>
            </a:r>
            <a:endParaRPr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76B4470D-E64F-7D53-2436-0B048727520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C292C4-7A16-49EF-9E23-C5671AED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79" y="3178748"/>
            <a:ext cx="6343650" cy="3571875"/>
          </a:xfrm>
          <a:prstGeom prst="rect">
            <a:avLst/>
          </a:prstGeom>
        </p:spPr>
      </p:pic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INSCRIPTION AU SEIN DE LA SALLE</a:t>
            </a:r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6019800" y="3281968"/>
            <a:ext cx="284364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RENFORCER LES RECOMMANDATIONS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 rot="2700000">
            <a:off x="69274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 rot="2700000">
            <a:off x="14626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 rot="2700000">
            <a:off x="41950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7"/>
          <p:cNvCxnSpPr/>
          <p:nvPr/>
        </p:nvCxnSpPr>
        <p:spPr>
          <a:xfrm>
            <a:off x="24397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47"/>
          <p:cNvCxnSpPr/>
          <p:nvPr/>
        </p:nvCxnSpPr>
        <p:spPr>
          <a:xfrm>
            <a:off x="51721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3897520" y="288047"/>
            <a:ext cx="1780850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title" idx="9"/>
          </p:nvPr>
        </p:nvSpPr>
        <p:spPr>
          <a:xfrm>
            <a:off x="629897" y="312197"/>
            <a:ext cx="5163307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UN CLIENT </a:t>
            </a:r>
            <a:r>
              <a:rPr lang="fr-FR" dirty="0">
                <a:solidFill>
                  <a:schemeClr val="bg1"/>
                </a:solidFill>
              </a:rPr>
              <a:t>S’INTEGRE</a:t>
            </a:r>
            <a:r>
              <a:rPr lang="fr-FR" dirty="0"/>
              <a:t> DANS un système </a:t>
            </a:r>
            <a:r>
              <a:rPr lang="fr-FR" dirty="0" err="1"/>
              <a:t>my</a:t>
            </a:r>
            <a:r>
              <a:rPr lang="fr-FR" dirty="0"/>
              <a:t> g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F01B4-8166-4EB4-B004-16C7F8F69AE4}"/>
              </a:ext>
            </a:extLst>
          </p:cNvPr>
          <p:cNvSpPr txBox="1"/>
          <p:nvPr/>
        </p:nvSpPr>
        <p:spPr>
          <a:xfrm>
            <a:off x="-445826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1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A25C3-18FC-4384-8F43-859A96BCAA15}"/>
              </a:ext>
            </a:extLst>
          </p:cNvPr>
          <p:cNvSpPr txBox="1"/>
          <p:nvPr/>
        </p:nvSpPr>
        <p:spPr>
          <a:xfrm>
            <a:off x="2286971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40DA7-6B12-4E4C-88E9-C4BB55B84D6A}"/>
              </a:ext>
            </a:extLst>
          </p:cNvPr>
          <p:cNvSpPr txBox="1"/>
          <p:nvPr/>
        </p:nvSpPr>
        <p:spPr>
          <a:xfrm>
            <a:off x="5017828" y="2372357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3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5108-D19F-49F7-B939-6D2B75492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706" y="5520615"/>
            <a:ext cx="6343650" cy="35718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7D40DE-3A51-4505-B954-44B105BD71EF}"/>
              </a:ext>
            </a:extLst>
          </p:cNvPr>
          <p:cNvSpPr txBox="1"/>
          <p:nvPr/>
        </p:nvSpPr>
        <p:spPr>
          <a:xfrm>
            <a:off x="383844" y="46968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9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D00716-94D9-E446-6440-0ADEADCA92D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97CB0AB3-5A2B-F42E-680D-363375E6502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68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INSCRIPTION AU SEIN DE LA SALLE</a:t>
            </a:r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3"/>
          </p:nvPr>
        </p:nvSpPr>
        <p:spPr>
          <a:xfrm>
            <a:off x="3281617" y="3281968"/>
            <a:ext cx="2534044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RECEPTION DE RECOMMANDATION </a:t>
            </a:r>
            <a:endParaRPr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6019800" y="3281968"/>
            <a:ext cx="284364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RENFORCER LES RECOMMANDATIONS</a:t>
            </a:r>
            <a:endParaRPr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71" name="Google Shape;371;p47"/>
          <p:cNvSpPr/>
          <p:nvPr/>
        </p:nvSpPr>
        <p:spPr>
          <a:xfrm rot="2700000">
            <a:off x="69274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"/>
          <p:cNvSpPr/>
          <p:nvPr/>
        </p:nvSpPr>
        <p:spPr>
          <a:xfrm rot="2700000">
            <a:off x="14626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7"/>
          <p:cNvSpPr/>
          <p:nvPr/>
        </p:nvSpPr>
        <p:spPr>
          <a:xfrm rot="2700000">
            <a:off x="4195005" y="2301955"/>
            <a:ext cx="755190" cy="7551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7"/>
          <p:cNvCxnSpPr/>
          <p:nvPr/>
        </p:nvCxnSpPr>
        <p:spPr>
          <a:xfrm>
            <a:off x="24397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47"/>
          <p:cNvCxnSpPr/>
          <p:nvPr/>
        </p:nvCxnSpPr>
        <p:spPr>
          <a:xfrm>
            <a:off x="5172150" y="2677850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3897520" y="288047"/>
            <a:ext cx="1780850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title" idx="9"/>
          </p:nvPr>
        </p:nvSpPr>
        <p:spPr>
          <a:xfrm>
            <a:off x="629897" y="312197"/>
            <a:ext cx="5163307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UN CLIENT </a:t>
            </a:r>
            <a:r>
              <a:rPr lang="fr-FR" dirty="0">
                <a:solidFill>
                  <a:schemeClr val="bg1"/>
                </a:solidFill>
              </a:rPr>
              <a:t>S’INTEGRE</a:t>
            </a:r>
            <a:r>
              <a:rPr lang="fr-FR" dirty="0"/>
              <a:t> DANS un système </a:t>
            </a:r>
            <a:r>
              <a:rPr lang="fr-FR" dirty="0" err="1"/>
              <a:t>my</a:t>
            </a:r>
            <a:r>
              <a:rPr lang="fr-FR" dirty="0"/>
              <a:t> g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F01B4-8166-4EB4-B004-16C7F8F69AE4}"/>
              </a:ext>
            </a:extLst>
          </p:cNvPr>
          <p:cNvSpPr txBox="1"/>
          <p:nvPr/>
        </p:nvSpPr>
        <p:spPr>
          <a:xfrm>
            <a:off x="-445826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1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A25C3-18FC-4384-8F43-859A96BCAA15}"/>
              </a:ext>
            </a:extLst>
          </p:cNvPr>
          <p:cNvSpPr txBox="1"/>
          <p:nvPr/>
        </p:nvSpPr>
        <p:spPr>
          <a:xfrm>
            <a:off x="2286971" y="2369344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40DA7-6B12-4E4C-88E9-C4BB55B84D6A}"/>
              </a:ext>
            </a:extLst>
          </p:cNvPr>
          <p:cNvSpPr txBox="1"/>
          <p:nvPr/>
        </p:nvSpPr>
        <p:spPr>
          <a:xfrm>
            <a:off x="5017828" y="2372357"/>
            <a:ext cx="4572000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lang="fr-FR" sz="3000" b="1" dirty="0">
                <a:solidFill>
                  <a:srgbClr val="434343"/>
                </a:solidFill>
                <a:latin typeface="Montserrat"/>
                <a:sym typeface="Montserrat"/>
              </a:rPr>
              <a:t>3</a:t>
            </a:r>
            <a:endParaRPr kumimoji="0" lang="fr-FR" sz="3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E5108-D19F-49F7-B939-6D2B7549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9706" y="5520615"/>
            <a:ext cx="6343650" cy="3571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C292C4-7A16-49EF-9E23-C5671AED3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150" y="5305998"/>
            <a:ext cx="6343650" cy="35718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84D570-9FB9-4888-9E13-D6FAE22CB33E}"/>
              </a:ext>
            </a:extLst>
          </p:cNvPr>
          <p:cNvSpPr txBox="1"/>
          <p:nvPr/>
        </p:nvSpPr>
        <p:spPr>
          <a:xfrm>
            <a:off x="263194" y="47920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9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E24A55-A59F-6460-97A3-BD828AAE96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B869E133-78C8-04D7-19A3-D75D3D2D315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75782868-6ED5-B96F-80C7-675846095AB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47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64" name="Google Shape;279;p38">
            <a:extLst>
              <a:ext uri="{FF2B5EF4-FFF2-40B4-BE49-F238E27FC236}">
                <a16:creationId xmlns:a16="http://schemas.microsoft.com/office/drawing/2014/main" id="{0C8D31E2-7D51-4D07-AB5D-DDFCC7BC3EF5}"/>
              </a:ext>
            </a:extLst>
          </p:cNvPr>
          <p:cNvSpPr/>
          <p:nvPr/>
        </p:nvSpPr>
        <p:spPr>
          <a:xfrm>
            <a:off x="2922720" y="387255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2925369" y="387255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2395840" y="466464"/>
            <a:ext cx="4352319" cy="524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800" dirty="0">
                <a:solidFill>
                  <a:schemeClr val="bg1"/>
                </a:solidFill>
              </a:rPr>
              <a:t>RENFORCER</a:t>
            </a:r>
            <a:r>
              <a:rPr lang="fr-FR" sz="2800" dirty="0"/>
              <a:t> LES RECOMMANDATIONS</a:t>
            </a:r>
            <a:endParaRPr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EBCFAD-0253-4654-83FD-D3FA682C826E}"/>
              </a:ext>
            </a:extLst>
          </p:cNvPr>
          <p:cNvSpPr txBox="1"/>
          <p:nvPr/>
        </p:nvSpPr>
        <p:spPr>
          <a:xfrm>
            <a:off x="2285999" y="177279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Montserrat" panose="00000500000000000000" pitchFamily="2" charset="0"/>
              </a:rPr>
              <a:t>Lors d’un entrainement vous avez deux types d’activités possibles.</a:t>
            </a:r>
            <a:endParaRPr lang="fr-DZ" sz="1600" dirty="0">
              <a:latin typeface="Montserrat" panose="00000500000000000000" pitchFamily="2" charset="0"/>
            </a:endParaRPr>
          </a:p>
        </p:txBody>
      </p:sp>
      <p:sp>
        <p:nvSpPr>
          <p:cNvPr id="54" name="Google Shape;4493;p56">
            <a:extLst>
              <a:ext uri="{FF2B5EF4-FFF2-40B4-BE49-F238E27FC236}">
                <a16:creationId xmlns:a16="http://schemas.microsoft.com/office/drawing/2014/main" id="{6FB7E3F7-3D0F-40A3-ACC3-6B521E626267}"/>
              </a:ext>
            </a:extLst>
          </p:cNvPr>
          <p:cNvSpPr txBox="1">
            <a:spLocks/>
          </p:cNvSpPr>
          <p:nvPr/>
        </p:nvSpPr>
        <p:spPr>
          <a:xfrm>
            <a:off x="579121" y="2478008"/>
            <a:ext cx="3274806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400" dirty="0"/>
              <a:t>Exercices avec équipement qui calculent les performances</a:t>
            </a:r>
          </a:p>
        </p:txBody>
      </p:sp>
      <p:sp>
        <p:nvSpPr>
          <p:cNvPr id="55" name="Google Shape;4493;p56">
            <a:extLst>
              <a:ext uri="{FF2B5EF4-FFF2-40B4-BE49-F238E27FC236}">
                <a16:creationId xmlns:a16="http://schemas.microsoft.com/office/drawing/2014/main" id="{7E0B9BB0-0F01-4F65-9935-0F41A5849C44}"/>
              </a:ext>
            </a:extLst>
          </p:cNvPr>
          <p:cNvSpPr txBox="1">
            <a:spLocks/>
          </p:cNvSpPr>
          <p:nvPr/>
        </p:nvSpPr>
        <p:spPr>
          <a:xfrm>
            <a:off x="5119719" y="2478008"/>
            <a:ext cx="3767299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400" dirty="0"/>
              <a:t>Exercices dont les performances ne sont pas calculées automatiquement </a:t>
            </a:r>
          </a:p>
        </p:txBody>
      </p:sp>
      <p:pic>
        <p:nvPicPr>
          <p:cNvPr id="7172" name="Picture 4" descr="10 Best Cardio Machines For 2022, According To Certified Trainers">
            <a:extLst>
              <a:ext uri="{FF2B5EF4-FFF2-40B4-BE49-F238E27FC236}">
                <a16:creationId xmlns:a16="http://schemas.microsoft.com/office/drawing/2014/main" id="{033461C5-413A-48DD-A213-26C9FAFE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97" y="3322660"/>
            <a:ext cx="2235293" cy="149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10 Best Cardio Machines For 2022, According To Certified Trainers">
            <a:extLst>
              <a:ext uri="{FF2B5EF4-FFF2-40B4-BE49-F238E27FC236}">
                <a16:creationId xmlns:a16="http://schemas.microsoft.com/office/drawing/2014/main" id="{14043750-F91F-4316-9D01-B324AB0D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397"/>
            <a:ext cx="1570723" cy="15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3 Best Cardio Machines of 2022 | Garage Gym Reviews">
            <a:extLst>
              <a:ext uri="{FF2B5EF4-FFF2-40B4-BE49-F238E27FC236}">
                <a16:creationId xmlns:a16="http://schemas.microsoft.com/office/drawing/2014/main" id="{1F370A7C-44CD-4E2E-9E09-9E598397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68" y="3322660"/>
            <a:ext cx="1530460" cy="153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est home gym equipment of 2022, from £1.99">
            <a:extLst>
              <a:ext uri="{FF2B5EF4-FFF2-40B4-BE49-F238E27FC236}">
                <a16:creationId xmlns:a16="http://schemas.microsoft.com/office/drawing/2014/main" id="{8C94C95D-DF0F-4104-A727-01F178E7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26" y="3282397"/>
            <a:ext cx="1617044" cy="16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rde à sauter LESTEE DOMYOS | Decathlon">
            <a:extLst>
              <a:ext uri="{FF2B5EF4-FFF2-40B4-BE49-F238E27FC236}">
                <a16:creationId xmlns:a16="http://schemas.microsoft.com/office/drawing/2014/main" id="{FD4EA7B7-0C66-4255-BF00-C25285DF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67" y="3464464"/>
            <a:ext cx="1453326" cy="145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FF172CE-8872-4EE2-AC6E-F645E5169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369" y="3123930"/>
            <a:ext cx="2844216" cy="213439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55612C0-CCCB-43CF-B505-D886E099309C}"/>
              </a:ext>
            </a:extLst>
          </p:cNvPr>
          <p:cNvSpPr txBox="1"/>
          <p:nvPr/>
        </p:nvSpPr>
        <p:spPr>
          <a:xfrm>
            <a:off x="4094192" y="47614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10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1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64" name="Google Shape;279;p38">
            <a:extLst>
              <a:ext uri="{FF2B5EF4-FFF2-40B4-BE49-F238E27FC236}">
                <a16:creationId xmlns:a16="http://schemas.microsoft.com/office/drawing/2014/main" id="{0C8D31E2-7D51-4D07-AB5D-DDFCC7BC3EF5}"/>
              </a:ext>
            </a:extLst>
          </p:cNvPr>
          <p:cNvSpPr/>
          <p:nvPr/>
        </p:nvSpPr>
        <p:spPr>
          <a:xfrm>
            <a:off x="7412523" y="-265154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-946430" y="-265154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54" name="Google Shape;4493;p56">
            <a:extLst>
              <a:ext uri="{FF2B5EF4-FFF2-40B4-BE49-F238E27FC236}">
                <a16:creationId xmlns:a16="http://schemas.microsoft.com/office/drawing/2014/main" id="{6FB7E3F7-3D0F-40A3-ACC3-6B521E626267}"/>
              </a:ext>
            </a:extLst>
          </p:cNvPr>
          <p:cNvSpPr txBox="1">
            <a:spLocks/>
          </p:cNvSpPr>
          <p:nvPr/>
        </p:nvSpPr>
        <p:spPr>
          <a:xfrm>
            <a:off x="1751745" y="68723"/>
            <a:ext cx="5424754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2400" dirty="0"/>
              <a:t>Exercices avec équipement qui calculent les performances</a:t>
            </a:r>
          </a:p>
        </p:txBody>
      </p:sp>
      <p:pic>
        <p:nvPicPr>
          <p:cNvPr id="7172" name="Picture 4" descr="10 Best Cardio Machines For 2022, According To Certified Trainers">
            <a:extLst>
              <a:ext uri="{FF2B5EF4-FFF2-40B4-BE49-F238E27FC236}">
                <a16:creationId xmlns:a16="http://schemas.microsoft.com/office/drawing/2014/main" id="{033461C5-413A-48DD-A213-26C9FAFE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61" y="5663745"/>
            <a:ext cx="1558571" cy="103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10 Best Cardio Machines For 2022, According To Certified Trainers">
            <a:extLst>
              <a:ext uri="{FF2B5EF4-FFF2-40B4-BE49-F238E27FC236}">
                <a16:creationId xmlns:a16="http://schemas.microsoft.com/office/drawing/2014/main" id="{14043750-F91F-4316-9D01-B324AB0D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483"/>
            <a:ext cx="996470" cy="9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3 Best Cardio Machines of 2022 | Garage Gym Reviews">
            <a:extLst>
              <a:ext uri="{FF2B5EF4-FFF2-40B4-BE49-F238E27FC236}">
                <a16:creationId xmlns:a16="http://schemas.microsoft.com/office/drawing/2014/main" id="{1F370A7C-44CD-4E2E-9E09-9E598397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39" y="3887094"/>
            <a:ext cx="1268859" cy="12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807AE1-26DB-44E7-945C-C84096E313BE}"/>
              </a:ext>
            </a:extLst>
          </p:cNvPr>
          <p:cNvSpPr txBox="1"/>
          <p:nvPr/>
        </p:nvSpPr>
        <p:spPr>
          <a:xfrm>
            <a:off x="1665699" y="1256406"/>
            <a:ext cx="55968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EDC7"/>
              </a:buClr>
              <a:buSzPts val="1800"/>
              <a:tabLst/>
              <a:defRPr/>
            </a:pPr>
            <a:r>
              <a:rPr kumimoji="0" lang="fr-FR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Les données affichées sur les écrans de ces équipement sont récupérés grâce à une technique d’</a:t>
            </a:r>
            <a:r>
              <a:rPr kumimoji="0" lang="fr-FR" sz="1500" b="1" i="0" u="none" strike="noStrike" kern="0" cap="none" spc="0" normalizeH="0" baseline="0" noProof="0" dirty="0">
                <a:ln>
                  <a:noFill/>
                </a:ln>
                <a:solidFill>
                  <a:srgbClr val="F06100"/>
                </a:solidFill>
                <a:effectLst/>
                <a:uLnTx/>
                <a:uFillTx/>
                <a:latin typeface="Montserrat"/>
                <a:sym typeface="Montserrat"/>
              </a:rPr>
              <a:t>Optical</a:t>
            </a:r>
            <a:r>
              <a:rPr kumimoji="0" lang="fr-FR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</a:t>
            </a:r>
            <a:r>
              <a:rPr kumimoji="0" lang="fr-FR" sz="1500" b="1" i="0" u="none" strike="noStrike" kern="0" cap="none" spc="0" normalizeH="0" baseline="0" noProof="0" dirty="0" err="1">
                <a:ln>
                  <a:noFill/>
                </a:ln>
                <a:solidFill>
                  <a:srgbClr val="F06100"/>
                </a:solidFill>
                <a:effectLst/>
                <a:uLnTx/>
                <a:uFillTx/>
                <a:latin typeface="Montserrat"/>
                <a:sym typeface="Montserrat"/>
              </a:rPr>
              <a:t>Character</a:t>
            </a:r>
            <a:r>
              <a:rPr kumimoji="0" lang="fr-FR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</a:t>
            </a:r>
            <a:r>
              <a:rPr kumimoji="0" lang="fr-FR" sz="1500" b="1" i="0" u="none" strike="noStrike" kern="0" cap="none" spc="0" normalizeH="0" baseline="0" noProof="0" dirty="0">
                <a:ln>
                  <a:noFill/>
                </a:ln>
                <a:solidFill>
                  <a:srgbClr val="F06100"/>
                </a:solidFill>
                <a:effectLst/>
                <a:uLnTx/>
                <a:uFillTx/>
                <a:latin typeface="Montserrat"/>
                <a:sym typeface="Montserrat"/>
              </a:rPr>
              <a:t>Recognition</a:t>
            </a:r>
            <a:r>
              <a:rPr kumimoji="0" lang="fr-FR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et envoyer au cloud.</a:t>
            </a:r>
          </a:p>
        </p:txBody>
      </p:sp>
      <p:pic>
        <p:nvPicPr>
          <p:cNvPr id="13314" name="Picture 2" descr="L7 Control Panels | Treadmills, Ellipticals &amp; Bikes | Landice">
            <a:extLst>
              <a:ext uri="{FF2B5EF4-FFF2-40B4-BE49-F238E27FC236}">
                <a16:creationId xmlns:a16="http://schemas.microsoft.com/office/drawing/2014/main" id="{D207F3BF-0EA0-44F0-AAA1-8732B8DC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" y="2574182"/>
            <a:ext cx="2157573" cy="11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91B99-0E81-4203-B2BD-8935E9644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339" y="2388941"/>
            <a:ext cx="1498153" cy="1498153"/>
          </a:xfrm>
          <a:prstGeom prst="rect">
            <a:avLst/>
          </a:prstGeom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6C0FC0EF-4952-4DE2-B729-BFA9C0A6D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168" y="2441741"/>
            <a:ext cx="1265538" cy="12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Google Shape;382;p47">
            <a:extLst>
              <a:ext uri="{FF2B5EF4-FFF2-40B4-BE49-F238E27FC236}">
                <a16:creationId xmlns:a16="http://schemas.microsoft.com/office/drawing/2014/main" id="{1A4C95EF-3442-481D-A746-0BC90E568EF8}"/>
              </a:ext>
            </a:extLst>
          </p:cNvPr>
          <p:cNvCxnSpPr>
            <a:cxnSpLocks/>
          </p:cNvCxnSpPr>
          <p:nvPr/>
        </p:nvCxnSpPr>
        <p:spPr>
          <a:xfrm>
            <a:off x="2883303" y="3195809"/>
            <a:ext cx="11418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382;p47">
            <a:extLst>
              <a:ext uri="{FF2B5EF4-FFF2-40B4-BE49-F238E27FC236}">
                <a16:creationId xmlns:a16="http://schemas.microsoft.com/office/drawing/2014/main" id="{8DF738BB-7416-4876-B886-EEECD38322D2}"/>
              </a:ext>
            </a:extLst>
          </p:cNvPr>
          <p:cNvCxnSpPr>
            <a:cxnSpLocks/>
          </p:cNvCxnSpPr>
          <p:nvPr/>
        </p:nvCxnSpPr>
        <p:spPr>
          <a:xfrm>
            <a:off x="5551932" y="3198574"/>
            <a:ext cx="11418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3182091-F34F-4DED-8C78-D28412A86AEF}"/>
              </a:ext>
            </a:extLst>
          </p:cNvPr>
          <p:cNvSpPr txBox="1"/>
          <p:nvPr/>
        </p:nvSpPr>
        <p:spPr>
          <a:xfrm>
            <a:off x="4285527" y="47670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11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64" name="Google Shape;279;p38">
            <a:extLst>
              <a:ext uri="{FF2B5EF4-FFF2-40B4-BE49-F238E27FC236}">
                <a16:creationId xmlns:a16="http://schemas.microsoft.com/office/drawing/2014/main" id="{0C8D31E2-7D51-4D07-AB5D-DDFCC7BC3EF5}"/>
              </a:ext>
            </a:extLst>
          </p:cNvPr>
          <p:cNvSpPr/>
          <p:nvPr/>
        </p:nvSpPr>
        <p:spPr>
          <a:xfrm>
            <a:off x="2922720" y="387255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2925369" y="387255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5"/>
          </p:nvPr>
        </p:nvSpPr>
        <p:spPr>
          <a:xfrm>
            <a:off x="2395840" y="466464"/>
            <a:ext cx="4352319" cy="524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800" dirty="0">
                <a:solidFill>
                  <a:schemeClr val="bg1"/>
                </a:solidFill>
              </a:rPr>
              <a:t>RENFORCER</a:t>
            </a:r>
            <a:r>
              <a:rPr lang="fr-FR" sz="2800" dirty="0"/>
              <a:t> LES RECOMMANDATIONS</a:t>
            </a:r>
            <a:endParaRPr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EBCFAD-0253-4654-83FD-D3FA682C826E}"/>
              </a:ext>
            </a:extLst>
          </p:cNvPr>
          <p:cNvSpPr txBox="1"/>
          <p:nvPr/>
        </p:nvSpPr>
        <p:spPr>
          <a:xfrm>
            <a:off x="2285999" y="177279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Montserrat" panose="00000500000000000000" pitchFamily="2" charset="0"/>
              </a:rPr>
              <a:t>Lors d’un entrainement vous avez deux types d’activités possibles.</a:t>
            </a:r>
            <a:endParaRPr lang="fr-DZ" sz="1600" dirty="0">
              <a:latin typeface="Montserrat" panose="00000500000000000000" pitchFamily="2" charset="0"/>
            </a:endParaRPr>
          </a:p>
        </p:txBody>
      </p:sp>
      <p:sp>
        <p:nvSpPr>
          <p:cNvPr id="54" name="Google Shape;4493;p56">
            <a:extLst>
              <a:ext uri="{FF2B5EF4-FFF2-40B4-BE49-F238E27FC236}">
                <a16:creationId xmlns:a16="http://schemas.microsoft.com/office/drawing/2014/main" id="{6FB7E3F7-3D0F-40A3-ACC3-6B521E626267}"/>
              </a:ext>
            </a:extLst>
          </p:cNvPr>
          <p:cNvSpPr txBox="1">
            <a:spLocks/>
          </p:cNvSpPr>
          <p:nvPr/>
        </p:nvSpPr>
        <p:spPr>
          <a:xfrm>
            <a:off x="579121" y="2478008"/>
            <a:ext cx="3274806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400" dirty="0"/>
              <a:t>Exercices avec équipement qui calculent les performances</a:t>
            </a:r>
          </a:p>
        </p:txBody>
      </p:sp>
      <p:sp>
        <p:nvSpPr>
          <p:cNvPr id="55" name="Google Shape;4493;p56">
            <a:extLst>
              <a:ext uri="{FF2B5EF4-FFF2-40B4-BE49-F238E27FC236}">
                <a16:creationId xmlns:a16="http://schemas.microsoft.com/office/drawing/2014/main" id="{7E0B9BB0-0F01-4F65-9935-0F41A5849C44}"/>
              </a:ext>
            </a:extLst>
          </p:cNvPr>
          <p:cNvSpPr txBox="1">
            <a:spLocks/>
          </p:cNvSpPr>
          <p:nvPr/>
        </p:nvSpPr>
        <p:spPr>
          <a:xfrm>
            <a:off x="5119719" y="2478008"/>
            <a:ext cx="3767299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1400" dirty="0"/>
              <a:t>Exercices dont les performances ne sont pas calculées automatiquement </a:t>
            </a:r>
          </a:p>
        </p:txBody>
      </p:sp>
      <p:pic>
        <p:nvPicPr>
          <p:cNvPr id="7172" name="Picture 4" descr="10 Best Cardio Machines For 2022, According To Certified Trainers">
            <a:extLst>
              <a:ext uri="{FF2B5EF4-FFF2-40B4-BE49-F238E27FC236}">
                <a16:creationId xmlns:a16="http://schemas.microsoft.com/office/drawing/2014/main" id="{033461C5-413A-48DD-A213-26C9FAFE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97" y="3322660"/>
            <a:ext cx="2235293" cy="149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10 Best Cardio Machines For 2022, According To Certified Trainers">
            <a:extLst>
              <a:ext uri="{FF2B5EF4-FFF2-40B4-BE49-F238E27FC236}">
                <a16:creationId xmlns:a16="http://schemas.microsoft.com/office/drawing/2014/main" id="{14043750-F91F-4316-9D01-B324AB0D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2397"/>
            <a:ext cx="1570723" cy="15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3 Best Cardio Machines of 2022 | Garage Gym Reviews">
            <a:extLst>
              <a:ext uri="{FF2B5EF4-FFF2-40B4-BE49-F238E27FC236}">
                <a16:creationId xmlns:a16="http://schemas.microsoft.com/office/drawing/2014/main" id="{1F370A7C-44CD-4E2E-9E09-9E598397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068" y="3322660"/>
            <a:ext cx="1530460" cy="153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est home gym equipment of 2022, from £1.99">
            <a:extLst>
              <a:ext uri="{FF2B5EF4-FFF2-40B4-BE49-F238E27FC236}">
                <a16:creationId xmlns:a16="http://schemas.microsoft.com/office/drawing/2014/main" id="{8C94C95D-DF0F-4104-A727-01F178E7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26" y="3282397"/>
            <a:ext cx="1617044" cy="16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rde à sauter LESTEE DOMYOS | Decathlon">
            <a:extLst>
              <a:ext uri="{FF2B5EF4-FFF2-40B4-BE49-F238E27FC236}">
                <a16:creationId xmlns:a16="http://schemas.microsoft.com/office/drawing/2014/main" id="{FD4EA7B7-0C66-4255-BF00-C25285DF6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67" y="3464464"/>
            <a:ext cx="1453326" cy="145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FF172CE-8872-4EE2-AC6E-F645E5169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369" y="3123930"/>
            <a:ext cx="2844216" cy="2134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3AB2C-E41C-4CE9-86DB-BC50D469E785}"/>
              </a:ext>
            </a:extLst>
          </p:cNvPr>
          <p:cNvSpPr txBox="1"/>
          <p:nvPr/>
        </p:nvSpPr>
        <p:spPr>
          <a:xfrm>
            <a:off x="4152528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12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3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79;p38">
            <a:extLst>
              <a:ext uri="{FF2B5EF4-FFF2-40B4-BE49-F238E27FC236}">
                <a16:creationId xmlns:a16="http://schemas.microsoft.com/office/drawing/2014/main" id="{379C35BA-15FA-4989-8397-5465097DB79E}"/>
              </a:ext>
            </a:extLst>
          </p:cNvPr>
          <p:cNvSpPr/>
          <p:nvPr/>
        </p:nvSpPr>
        <p:spPr>
          <a:xfrm>
            <a:off x="242297" y="-150441"/>
            <a:ext cx="6405150" cy="201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64" name="Google Shape;279;p38">
            <a:extLst>
              <a:ext uri="{FF2B5EF4-FFF2-40B4-BE49-F238E27FC236}">
                <a16:creationId xmlns:a16="http://schemas.microsoft.com/office/drawing/2014/main" id="{0C8D31E2-7D51-4D07-AB5D-DDFCC7BC3EF5}"/>
              </a:ext>
            </a:extLst>
          </p:cNvPr>
          <p:cNvSpPr/>
          <p:nvPr/>
        </p:nvSpPr>
        <p:spPr>
          <a:xfrm>
            <a:off x="7303225" y="-150441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18" name="Google Shape;279;p38">
            <a:extLst>
              <a:ext uri="{FF2B5EF4-FFF2-40B4-BE49-F238E27FC236}">
                <a16:creationId xmlns:a16="http://schemas.microsoft.com/office/drawing/2014/main" id="{7AA1627F-5A5F-4167-BBAD-772828CBA1AC}"/>
              </a:ext>
            </a:extLst>
          </p:cNvPr>
          <p:cNvSpPr/>
          <p:nvPr/>
        </p:nvSpPr>
        <p:spPr>
          <a:xfrm>
            <a:off x="-453099" y="-150441"/>
            <a:ext cx="2508092" cy="73137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55" name="Google Shape;4493;p56">
            <a:extLst>
              <a:ext uri="{FF2B5EF4-FFF2-40B4-BE49-F238E27FC236}">
                <a16:creationId xmlns:a16="http://schemas.microsoft.com/office/drawing/2014/main" id="{7E0B9BB0-0F01-4F65-9935-0F41A5849C44}"/>
              </a:ext>
            </a:extLst>
          </p:cNvPr>
          <p:cNvSpPr txBox="1">
            <a:spLocks/>
          </p:cNvSpPr>
          <p:nvPr/>
        </p:nvSpPr>
        <p:spPr>
          <a:xfrm>
            <a:off x="1899199" y="184867"/>
            <a:ext cx="5345601" cy="17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700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500"/>
              <a:buFont typeface="Montserrat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sz="2400" dirty="0"/>
              <a:t>Exercices dont les performances ne sont pas calculées automatiquement </a:t>
            </a:r>
          </a:p>
        </p:txBody>
      </p:sp>
      <p:pic>
        <p:nvPicPr>
          <p:cNvPr id="7176" name="Picture 8" descr="Best home gym equipment of 2022, from £1.99">
            <a:extLst>
              <a:ext uri="{FF2B5EF4-FFF2-40B4-BE49-F238E27FC236}">
                <a16:creationId xmlns:a16="http://schemas.microsoft.com/office/drawing/2014/main" id="{8C94C95D-DF0F-4104-A727-01F178E7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" y="4066674"/>
            <a:ext cx="1076826" cy="1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FF172CE-8872-4EE2-AC6E-F645E5169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944" y="3973295"/>
            <a:ext cx="1560233" cy="1170851"/>
          </a:xfrm>
          <a:prstGeom prst="rect">
            <a:avLst/>
          </a:prstGeom>
        </p:spPr>
      </p:pic>
      <p:pic>
        <p:nvPicPr>
          <p:cNvPr id="14340" name="Picture 4" descr="Major Tech Company Using Facial Recognition to ID Workers">
            <a:extLst>
              <a:ext uri="{FF2B5EF4-FFF2-40B4-BE49-F238E27FC236}">
                <a16:creationId xmlns:a16="http://schemas.microsoft.com/office/drawing/2014/main" id="{38575570-FCFC-4E36-909A-C2C1C964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64" y="1897915"/>
            <a:ext cx="5069431" cy="26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AD612F-29F4-42F3-8A7D-28F2AC697513}"/>
              </a:ext>
            </a:extLst>
          </p:cNvPr>
          <p:cNvSpPr txBox="1"/>
          <p:nvPr/>
        </p:nvSpPr>
        <p:spPr>
          <a:xfrm>
            <a:off x="4452241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13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5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Personal Training: Welche Arten von Personal Training gibt es? |  Personalfitness">
            <a:extLst>
              <a:ext uri="{FF2B5EF4-FFF2-40B4-BE49-F238E27FC236}">
                <a16:creationId xmlns:a16="http://schemas.microsoft.com/office/drawing/2014/main" id="{258F7E69-B553-4FAB-847B-D908DA06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30" y="0"/>
            <a:ext cx="9144000" cy="52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Google Shape;276;p38"/>
          <p:cNvSpPr txBox="1">
            <a:spLocks noGrp="1"/>
          </p:cNvSpPr>
          <p:nvPr>
            <p:ph type="title" idx="2"/>
          </p:nvPr>
        </p:nvSpPr>
        <p:spPr>
          <a:xfrm>
            <a:off x="2395025" y="26771"/>
            <a:ext cx="2680200" cy="23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AF9"/>
                </a:solidFill>
              </a:rPr>
              <a:t>03</a:t>
            </a:r>
            <a:endParaRPr dirty="0">
              <a:solidFill>
                <a:srgbClr val="002AF9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2200397" y="1474729"/>
            <a:ext cx="3779525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SECURITE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System. Venus is the second planet from the Sun</a:t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1626813" y="2517477"/>
            <a:ext cx="4638300" cy="1728209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Un système de reconnaissance de </a:t>
            </a:r>
            <a:r>
              <a:rPr lang="fr-FR" sz="1800" dirty="0">
                <a:solidFill>
                  <a:schemeClr val="bg1"/>
                </a:solidFill>
                <a:latin typeface="Montserrat"/>
                <a:sym typeface="Montserrat"/>
              </a:rPr>
              <a:t>m</a:t>
            </a:r>
            <a:r>
              <a:rPr kumimoji="0" lang="fr-FR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ouvements</a:t>
            </a: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 dangereux.</a:t>
            </a:r>
            <a:endParaRPr lang="fr-D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2DD5E-397B-46EA-B27A-6C10743D52E2}"/>
              </a:ext>
            </a:extLst>
          </p:cNvPr>
          <p:cNvSpPr txBox="1"/>
          <p:nvPr/>
        </p:nvSpPr>
        <p:spPr>
          <a:xfrm>
            <a:off x="305691" y="46791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14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4489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79;p38">
            <a:extLst>
              <a:ext uri="{FF2B5EF4-FFF2-40B4-BE49-F238E27FC236}">
                <a16:creationId xmlns:a16="http://schemas.microsoft.com/office/drawing/2014/main" id="{B10E404B-FA62-4B49-89E0-485EE466CCD1}"/>
              </a:ext>
            </a:extLst>
          </p:cNvPr>
          <p:cNvSpPr/>
          <p:nvPr/>
        </p:nvSpPr>
        <p:spPr>
          <a:xfrm>
            <a:off x="0" y="-335491"/>
            <a:ext cx="13173258" cy="5804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pic>
        <p:nvPicPr>
          <p:cNvPr id="20484" name="Picture 4" descr="kensington equinox showers | Bathroom design luxury, Locker room shower,  Bathroom design">
            <a:extLst>
              <a:ext uri="{FF2B5EF4-FFF2-40B4-BE49-F238E27FC236}">
                <a16:creationId xmlns:a16="http://schemas.microsoft.com/office/drawing/2014/main" id="{FCAAD883-BD18-4628-AC5A-03FD5D6B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30" y="-2276"/>
            <a:ext cx="8614328" cy="55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Google Shape;276;p38"/>
          <p:cNvSpPr txBox="1">
            <a:spLocks noGrp="1"/>
          </p:cNvSpPr>
          <p:nvPr>
            <p:ph type="title" idx="2"/>
          </p:nvPr>
        </p:nvSpPr>
        <p:spPr>
          <a:xfrm>
            <a:off x="2395025" y="26771"/>
            <a:ext cx="2680200" cy="23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AF9"/>
                </a:solidFill>
              </a:rPr>
              <a:t>04</a:t>
            </a:r>
            <a:endParaRPr dirty="0">
              <a:solidFill>
                <a:srgbClr val="002AF9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1752048" y="1474729"/>
            <a:ext cx="3779525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DURABILITE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030BB-3F19-4C68-A9D4-8C296ACD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53" y="-2369224"/>
            <a:ext cx="2466975" cy="1847850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3B83283-807C-48F1-8F5C-97F72D0E1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DZ" dirty="0"/>
          </a:p>
        </p:txBody>
      </p:sp>
      <p:sp>
        <p:nvSpPr>
          <p:cNvPr id="279" name="Google Shape;279;p38"/>
          <p:cNvSpPr/>
          <p:nvPr/>
        </p:nvSpPr>
        <p:spPr>
          <a:xfrm>
            <a:off x="1626813" y="2517477"/>
            <a:ext cx="4638300" cy="1728209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Un système pour la réduction de consommation d’eau.</a:t>
            </a:r>
            <a:endParaRPr lang="fr-D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CBA93-4172-4334-A191-EF446088A5A1}"/>
              </a:ext>
            </a:extLst>
          </p:cNvPr>
          <p:cNvSpPr txBox="1"/>
          <p:nvPr/>
        </p:nvSpPr>
        <p:spPr>
          <a:xfrm>
            <a:off x="109025" y="47033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15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03687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0AC17-676A-4F14-A5FE-4817CDF5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930" y="-535405"/>
            <a:ext cx="4572624" cy="6858936"/>
          </a:xfrm>
          <a:prstGeom prst="rect">
            <a:avLst/>
          </a:prstGeom>
        </p:spPr>
      </p:pic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937082" y="1391482"/>
            <a:ext cx="3779525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System. Venus is the second planet from the Sun</a:t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1626813" y="2565606"/>
            <a:ext cx="4638300" cy="1652100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kumimoji="0" lang="fr-FR" sz="15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Pourquoi moderniser les salles de       sport.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D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C3D4C-6CA1-4E40-A655-26C5B5147AA9}"/>
              </a:ext>
            </a:extLst>
          </p:cNvPr>
          <p:cNvSpPr txBox="1"/>
          <p:nvPr/>
        </p:nvSpPr>
        <p:spPr>
          <a:xfrm>
            <a:off x="362841" y="46219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2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86B55C7-25EB-F18B-28BA-4D02938D999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79;p38">
            <a:extLst>
              <a:ext uri="{FF2B5EF4-FFF2-40B4-BE49-F238E27FC236}">
                <a16:creationId xmlns:a16="http://schemas.microsoft.com/office/drawing/2014/main" id="{B10E404B-FA62-4B49-89E0-485EE466CCD1}"/>
              </a:ext>
            </a:extLst>
          </p:cNvPr>
          <p:cNvSpPr/>
          <p:nvPr/>
        </p:nvSpPr>
        <p:spPr>
          <a:xfrm>
            <a:off x="-807551" y="-335491"/>
            <a:ext cx="13980809" cy="5804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279" name="Google Shape;279;p38"/>
          <p:cNvSpPr/>
          <p:nvPr/>
        </p:nvSpPr>
        <p:spPr>
          <a:xfrm>
            <a:off x="1698954" y="-2816283"/>
            <a:ext cx="4638300" cy="1728209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Un système de réduction de consommation d’eau.</a:t>
            </a:r>
            <a:endParaRPr lang="fr-DZ" dirty="0"/>
          </a:p>
        </p:txBody>
      </p:sp>
      <p:pic>
        <p:nvPicPr>
          <p:cNvPr id="17412" name="Picture 4" descr="Personal Training: Welche Arten von Personal Training gibt es? |  Personalfitness">
            <a:extLst>
              <a:ext uri="{FF2B5EF4-FFF2-40B4-BE49-F238E27FC236}">
                <a16:creationId xmlns:a16="http://schemas.microsoft.com/office/drawing/2014/main" id="{258F7E69-B553-4FAB-847B-D908DA06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738" y="0"/>
            <a:ext cx="9144000" cy="52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Google Shape;276;p38"/>
          <p:cNvSpPr txBox="1">
            <a:spLocks noGrp="1"/>
          </p:cNvSpPr>
          <p:nvPr>
            <p:ph type="title" idx="2"/>
          </p:nvPr>
        </p:nvSpPr>
        <p:spPr>
          <a:xfrm>
            <a:off x="-477961" y="-107530"/>
            <a:ext cx="2680200" cy="23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AF9"/>
                </a:solidFill>
              </a:rPr>
              <a:t>04</a:t>
            </a:r>
            <a:endParaRPr dirty="0">
              <a:solidFill>
                <a:srgbClr val="002AF9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1698954" y="542631"/>
            <a:ext cx="3779525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DURABILITE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030BB-3F19-4C68-A9D4-8C296ACD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81" y="-107530"/>
            <a:ext cx="2466975" cy="1847850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3B83283-807C-48F1-8F5C-97F72D0E1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06" y="1964366"/>
            <a:ext cx="5052047" cy="1135200"/>
          </a:xfrm>
        </p:spPr>
        <p:txBody>
          <a:bodyPr/>
          <a:lstStyle/>
          <a:p>
            <a:r>
              <a:rPr lang="fr-FR" dirty="0"/>
              <a:t>	</a:t>
            </a:r>
            <a:r>
              <a:rPr lang="fr-FR" sz="1800" dirty="0"/>
              <a:t>A chaque douche, le client laisse couler l’eau </a:t>
            </a:r>
            <a:r>
              <a:rPr lang="fr-FR" sz="1800" b="1" dirty="0">
                <a:solidFill>
                  <a:srgbClr val="F06100"/>
                </a:solidFill>
              </a:rPr>
              <a:t>30 secondes </a:t>
            </a:r>
            <a:r>
              <a:rPr lang="fr-FR" sz="1800" dirty="0"/>
              <a:t>avant de se doucher.</a:t>
            </a:r>
          </a:p>
          <a:p>
            <a:endParaRPr lang="fr-FR" sz="1800" dirty="0"/>
          </a:p>
          <a:p>
            <a:r>
              <a:rPr lang="fr-FR" sz="1800" dirty="0"/>
              <a:t>	Notre système </a:t>
            </a:r>
            <a:r>
              <a:rPr lang="fr-FR" sz="1800" b="1" dirty="0">
                <a:solidFill>
                  <a:srgbClr val="002AF9"/>
                </a:solidFill>
              </a:rPr>
              <a:t>préchauffe</a:t>
            </a:r>
            <a:r>
              <a:rPr lang="fr-FR" sz="1800" dirty="0"/>
              <a:t> l’eau d’une cabine de douche lorsqu’un client fini son entrainement.</a:t>
            </a:r>
            <a:endParaRPr lang="fr-D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0559E-B38E-4C85-A62F-0121A46BB079}"/>
              </a:ext>
            </a:extLst>
          </p:cNvPr>
          <p:cNvSpPr txBox="1"/>
          <p:nvPr/>
        </p:nvSpPr>
        <p:spPr>
          <a:xfrm>
            <a:off x="0" y="48908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16</a:t>
            </a:r>
            <a:endParaRPr lang="fr-DZ" b="1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CC8947-6AEB-4617-8723-27048651F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933" y="412448"/>
            <a:ext cx="9091182" cy="51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1019262" y="689644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CON</a:t>
            </a:r>
            <a:r>
              <a:rPr lang="fr-FR" sz="5400" dirty="0"/>
              <a:t>CLUSION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2894960"/>
            <a:ext cx="431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434343"/>
                </a:solidFill>
                <a:latin typeface="Montserrat"/>
                <a:sym typeface="Montserrat"/>
              </a:rPr>
              <a:t>Complémentarité croisée : nous assurons l’optimisation des deux </a:t>
            </a:r>
          </a:p>
          <a:p>
            <a:r>
              <a:rPr lang="fr-FR" sz="1600" dirty="0">
                <a:solidFill>
                  <a:srgbClr val="434343"/>
                </a:solidFill>
                <a:latin typeface="Montserrat"/>
                <a:sym typeface="Montserrat"/>
              </a:rPr>
              <a:t>côtés.</a:t>
            </a:r>
          </a:p>
        </p:txBody>
      </p:sp>
      <p:sp>
        <p:nvSpPr>
          <p:cNvPr id="12" name="Google Shape;4500;p57">
            <a:extLst>
              <a:ext uri="{FF2B5EF4-FFF2-40B4-BE49-F238E27FC236}">
                <a16:creationId xmlns:a16="http://schemas.microsoft.com/office/drawing/2014/main" id="{044A2759-1292-46E2-910B-D562228D254A}"/>
              </a:ext>
            </a:extLst>
          </p:cNvPr>
          <p:cNvSpPr/>
          <p:nvPr/>
        </p:nvSpPr>
        <p:spPr>
          <a:xfrm rot="-5400000">
            <a:off x="4606119" y="574408"/>
            <a:ext cx="5156659" cy="3981524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" name="Picture 2" descr="estás en la lista?… – Sureste Digital">
            <a:extLst>
              <a:ext uri="{FF2B5EF4-FFF2-40B4-BE49-F238E27FC236}">
                <a16:creationId xmlns:a16="http://schemas.microsoft.com/office/drawing/2014/main" id="{077025BF-3E82-4C44-A93C-9AA20D83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2790089"/>
            <a:ext cx="3773835" cy="22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TNESS WORLD SIFAKS, Alger — Rue Omar Ben Mokhtar, téléphone 0560 05 78  48, heures d'ouverture">
            <a:extLst>
              <a:ext uri="{FF2B5EF4-FFF2-40B4-BE49-F238E27FC236}">
                <a16:creationId xmlns:a16="http://schemas.microsoft.com/office/drawing/2014/main" id="{ECE4B8BE-06B3-45C4-8F01-CD6F2998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4380346"/>
            <a:ext cx="1816179" cy="13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479109-7065-487C-ACBA-262961469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237" y="-4569191"/>
            <a:ext cx="1816179" cy="1808108"/>
          </a:xfrm>
          <a:prstGeom prst="rect">
            <a:avLst/>
          </a:prstGeom>
        </p:spPr>
      </p:pic>
      <p:pic>
        <p:nvPicPr>
          <p:cNvPr id="30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B6679E80-9061-42FE-8D98-6FE43AF1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0" y="-7431660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483F80-E3CF-4C13-ACA0-433FADB30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81587" y="-5936343"/>
            <a:ext cx="7266488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E26B51-34C3-492F-9E24-3A1DBE5E229E}"/>
              </a:ext>
            </a:extLst>
          </p:cNvPr>
          <p:cNvSpPr txBox="1"/>
          <p:nvPr/>
        </p:nvSpPr>
        <p:spPr>
          <a:xfrm>
            <a:off x="229491" y="465187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17</a:t>
            </a:r>
            <a:endParaRPr lang="fr-DZ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461FC-0406-E12B-08EE-8EC8A2C37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701" y="-6580"/>
            <a:ext cx="7715250" cy="5143500"/>
          </a:xfrm>
          <a:prstGeom prst="rect">
            <a:avLst/>
          </a:prstGeom>
        </p:spPr>
      </p:pic>
      <p:sp>
        <p:nvSpPr>
          <p:cNvPr id="6" name="Google Shape;279;p38">
            <a:extLst>
              <a:ext uri="{FF2B5EF4-FFF2-40B4-BE49-F238E27FC236}">
                <a16:creationId xmlns:a16="http://schemas.microsoft.com/office/drawing/2014/main" id="{F02220B7-5EB1-4BDA-36F6-87D41A1631F3}"/>
              </a:ext>
            </a:extLst>
          </p:cNvPr>
          <p:cNvSpPr/>
          <p:nvPr/>
        </p:nvSpPr>
        <p:spPr>
          <a:xfrm>
            <a:off x="4158343" y="0"/>
            <a:ext cx="1035343" cy="515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40722856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fr-FR" sz="160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2054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61CBD77D-3B20-43F8-BB90-6DFDDC2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1" y="-685799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0D34-35E3-476B-85F0-A29162D16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" t="9044" r="-986" b="-439"/>
          <a:stretch/>
        </p:blipFill>
        <p:spPr>
          <a:xfrm>
            <a:off x="-1728000" y="-2622269"/>
            <a:ext cx="12395792" cy="5724000"/>
          </a:xfrm>
          <a:prstGeom prst="rect">
            <a:avLst/>
          </a:prstGeom>
        </p:spPr>
      </p:pic>
      <p:sp>
        <p:nvSpPr>
          <p:cNvPr id="18" name="Google Shape;4500;p57">
            <a:extLst>
              <a:ext uri="{FF2B5EF4-FFF2-40B4-BE49-F238E27FC236}">
                <a16:creationId xmlns:a16="http://schemas.microsoft.com/office/drawing/2014/main" id="{4C0AA243-7B46-4408-8030-D4E5D9A7C9C9}"/>
              </a:ext>
            </a:extLst>
          </p:cNvPr>
          <p:cNvSpPr/>
          <p:nvPr/>
        </p:nvSpPr>
        <p:spPr>
          <a:xfrm rot="-5400000">
            <a:off x="3193047" y="-807455"/>
            <a:ext cx="2757907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2" name="Google Shape;4501;p57">
            <a:extLst>
              <a:ext uri="{FF2B5EF4-FFF2-40B4-BE49-F238E27FC236}">
                <a16:creationId xmlns:a16="http://schemas.microsoft.com/office/drawing/2014/main" id="{1085CD66-F1CC-4C9E-9A4C-2E3D94C2DDFA}"/>
              </a:ext>
            </a:extLst>
          </p:cNvPr>
          <p:cNvSpPr txBox="1">
            <a:spLocks/>
          </p:cNvSpPr>
          <p:nvPr/>
        </p:nvSpPr>
        <p:spPr>
          <a:xfrm>
            <a:off x="1810289" y="3231152"/>
            <a:ext cx="5998395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5400" dirty="0"/>
              <a:t>PASSONS AU PROTOTYPE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288BE-AE97-4CA2-A8FC-40D044816827}"/>
              </a:ext>
            </a:extLst>
          </p:cNvPr>
          <p:cNvSpPr txBox="1"/>
          <p:nvPr/>
        </p:nvSpPr>
        <p:spPr>
          <a:xfrm>
            <a:off x="237486" y="46723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18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446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fr-FR" sz="160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2054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61CBD77D-3B20-43F8-BB90-6DFDDC2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1" y="-685799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0D34-35E3-476B-85F0-A29162D16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" t="9044" r="-986" b="-439"/>
          <a:stretch/>
        </p:blipFill>
        <p:spPr>
          <a:xfrm>
            <a:off x="-1728000" y="-2622269"/>
            <a:ext cx="12395792" cy="5724000"/>
          </a:xfrm>
          <a:prstGeom prst="rect">
            <a:avLst/>
          </a:prstGeom>
        </p:spPr>
      </p:pic>
      <p:sp>
        <p:nvSpPr>
          <p:cNvPr id="18" name="Google Shape;4500;p57">
            <a:extLst>
              <a:ext uri="{FF2B5EF4-FFF2-40B4-BE49-F238E27FC236}">
                <a16:creationId xmlns:a16="http://schemas.microsoft.com/office/drawing/2014/main" id="{4C0AA243-7B46-4408-8030-D4E5D9A7C9C9}"/>
              </a:ext>
            </a:extLst>
          </p:cNvPr>
          <p:cNvSpPr/>
          <p:nvPr/>
        </p:nvSpPr>
        <p:spPr>
          <a:xfrm rot="-5400000">
            <a:off x="3193047" y="-807454"/>
            <a:ext cx="2757907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2" name="Google Shape;4501;p57">
            <a:extLst>
              <a:ext uri="{FF2B5EF4-FFF2-40B4-BE49-F238E27FC236}">
                <a16:creationId xmlns:a16="http://schemas.microsoft.com/office/drawing/2014/main" id="{1085CD66-F1CC-4C9E-9A4C-2E3D94C2DDFA}"/>
              </a:ext>
            </a:extLst>
          </p:cNvPr>
          <p:cNvSpPr txBox="1">
            <a:spLocks/>
          </p:cNvSpPr>
          <p:nvPr/>
        </p:nvSpPr>
        <p:spPr>
          <a:xfrm>
            <a:off x="1097459" y="2921147"/>
            <a:ext cx="6949082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sz="5400" dirty="0"/>
              <a:t>Merci pour votre attention 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7B1BF-314C-48FF-83FE-0E6C10223BA4}"/>
              </a:ext>
            </a:extLst>
          </p:cNvPr>
          <p:cNvSpPr txBox="1"/>
          <p:nvPr/>
        </p:nvSpPr>
        <p:spPr>
          <a:xfrm>
            <a:off x="2314542" y="3979577"/>
            <a:ext cx="4310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434343"/>
                </a:solidFill>
                <a:latin typeface="Montserrat"/>
                <a:sym typeface="Montserrat"/>
              </a:rPr>
              <a:t>Des questions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7CAA6-642E-4E82-94CA-49AC7848689F}"/>
              </a:ext>
            </a:extLst>
          </p:cNvPr>
          <p:cNvSpPr txBox="1"/>
          <p:nvPr/>
        </p:nvSpPr>
        <p:spPr>
          <a:xfrm>
            <a:off x="312041" y="46652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19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5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3DA1-921A-4078-A60B-B98752F4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D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E1486-8A52-4E6F-AD2E-805CFA2C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56" y="0"/>
            <a:ext cx="7266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6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Les citoyens lambdas adoptent les mêmes comportements sportifs et diététique les professionnels. </a:t>
            </a:r>
          </a:p>
        </p:txBody>
      </p:sp>
      <p:sp>
        <p:nvSpPr>
          <p:cNvPr id="12" name="Google Shape;4500;p57">
            <a:extLst>
              <a:ext uri="{FF2B5EF4-FFF2-40B4-BE49-F238E27FC236}">
                <a16:creationId xmlns:a16="http://schemas.microsoft.com/office/drawing/2014/main" id="{044A2759-1292-46E2-910B-D562228D254A}"/>
              </a:ext>
            </a:extLst>
          </p:cNvPr>
          <p:cNvSpPr/>
          <p:nvPr/>
        </p:nvSpPr>
        <p:spPr>
          <a:xfrm rot="-5400000">
            <a:off x="4606119" y="574408"/>
            <a:ext cx="5156659" cy="3981524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863B6-39F7-4528-BE84-B51B1AE2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71" y="1276070"/>
            <a:ext cx="5800725" cy="3905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50E81-628A-4507-B8D4-49A19CB0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178" y="761680"/>
            <a:ext cx="6136625" cy="4381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5017C1-68C5-4CC3-8F04-7DB35862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907" y="5143500"/>
            <a:ext cx="5483754" cy="36558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B6C9E6-2DF6-4415-88DD-DB5AA49B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699" y="5452076"/>
            <a:ext cx="3428598" cy="3428598"/>
          </a:xfrm>
          <a:prstGeom prst="rect">
            <a:avLst/>
          </a:prstGeom>
        </p:spPr>
      </p:pic>
      <p:pic>
        <p:nvPicPr>
          <p:cNvPr id="27" name="Picture 2" descr="estás en la lista?… – Sureste Digital">
            <a:extLst>
              <a:ext uri="{FF2B5EF4-FFF2-40B4-BE49-F238E27FC236}">
                <a16:creationId xmlns:a16="http://schemas.microsoft.com/office/drawing/2014/main" id="{077025BF-3E82-4C44-A93C-9AA20D83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2790089"/>
            <a:ext cx="3773835" cy="22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TNESS WORLD SIFAKS, Alger — Rue Omar Ben Mokhtar, téléphone 0560 05 78  48, heures d'ouverture">
            <a:extLst>
              <a:ext uri="{FF2B5EF4-FFF2-40B4-BE49-F238E27FC236}">
                <a16:creationId xmlns:a16="http://schemas.microsoft.com/office/drawing/2014/main" id="{ECE4B8BE-06B3-45C4-8F01-CD6F2998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4380346"/>
            <a:ext cx="1816179" cy="13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479109-7065-487C-ACBA-262961469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237" y="-4569191"/>
            <a:ext cx="1816179" cy="1808108"/>
          </a:xfrm>
          <a:prstGeom prst="rect">
            <a:avLst/>
          </a:prstGeom>
        </p:spPr>
      </p:pic>
      <p:pic>
        <p:nvPicPr>
          <p:cNvPr id="30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B6679E80-9061-42FE-8D98-6FE43AF1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0" y="-7431660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B7E24-D623-4F38-B6B7-2D5231453595}"/>
              </a:ext>
            </a:extLst>
          </p:cNvPr>
          <p:cNvSpPr txBox="1"/>
          <p:nvPr/>
        </p:nvSpPr>
        <p:spPr>
          <a:xfrm>
            <a:off x="-3967859" y="50347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1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14A94-397E-464D-9291-BBBC3EBB460A}"/>
              </a:ext>
            </a:extLst>
          </p:cNvPr>
          <p:cNvSpPr txBox="1"/>
          <p:nvPr/>
        </p:nvSpPr>
        <p:spPr>
          <a:xfrm>
            <a:off x="612513" y="45711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3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984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Les citoyens lambdas adoptent les mêmes comportements sportifs et diététique les professionnels. </a:t>
            </a:r>
          </a:p>
        </p:txBody>
      </p:sp>
      <p:sp>
        <p:nvSpPr>
          <p:cNvPr id="12" name="Google Shape;4500;p57">
            <a:extLst>
              <a:ext uri="{FF2B5EF4-FFF2-40B4-BE49-F238E27FC236}">
                <a16:creationId xmlns:a16="http://schemas.microsoft.com/office/drawing/2014/main" id="{044A2759-1292-46E2-910B-D562228D254A}"/>
              </a:ext>
            </a:extLst>
          </p:cNvPr>
          <p:cNvSpPr/>
          <p:nvPr/>
        </p:nvSpPr>
        <p:spPr>
          <a:xfrm rot="-5400000">
            <a:off x="4606119" y="574408"/>
            <a:ext cx="5156659" cy="3981524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863B6-39F7-4528-BE84-B51B1AE2E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271" y="1276070"/>
            <a:ext cx="5800725" cy="3905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50E81-628A-4507-B8D4-49A19CB0F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178" y="761680"/>
            <a:ext cx="6136625" cy="4381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5017C1-68C5-4CC3-8F04-7DB358629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142" y="1594585"/>
            <a:ext cx="5483754" cy="36558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B6C9E6-2DF6-4415-88DD-DB5AA49BF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189" y="1708204"/>
            <a:ext cx="3428598" cy="3428598"/>
          </a:xfrm>
          <a:prstGeom prst="rect">
            <a:avLst/>
          </a:prstGeom>
        </p:spPr>
      </p:pic>
      <p:pic>
        <p:nvPicPr>
          <p:cNvPr id="27" name="Picture 2" descr="estás en la lista?… – Sureste Digital">
            <a:extLst>
              <a:ext uri="{FF2B5EF4-FFF2-40B4-BE49-F238E27FC236}">
                <a16:creationId xmlns:a16="http://schemas.microsoft.com/office/drawing/2014/main" id="{077025BF-3E82-4C44-A93C-9AA20D83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2790089"/>
            <a:ext cx="3773835" cy="22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FITNESS WORLD SIFAKS, Alger — Rue Omar Ben Mokhtar, téléphone 0560 05 78  48, heures d'ouverture">
            <a:extLst>
              <a:ext uri="{FF2B5EF4-FFF2-40B4-BE49-F238E27FC236}">
                <a16:creationId xmlns:a16="http://schemas.microsoft.com/office/drawing/2014/main" id="{ECE4B8BE-06B3-45C4-8F01-CD6F2998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29" y="-4380346"/>
            <a:ext cx="1816179" cy="13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479109-7065-487C-ACBA-262961469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6237" y="-4569191"/>
            <a:ext cx="1816179" cy="1808108"/>
          </a:xfrm>
          <a:prstGeom prst="rect">
            <a:avLst/>
          </a:prstGeom>
        </p:spPr>
      </p:pic>
      <p:pic>
        <p:nvPicPr>
          <p:cNvPr id="30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B6679E80-9061-42FE-8D98-6FE43AF1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0" y="-7431660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8D0A03-CBD1-4642-BEB8-8726271DD38E}"/>
              </a:ext>
            </a:extLst>
          </p:cNvPr>
          <p:cNvSpPr txBox="1"/>
          <p:nvPr/>
        </p:nvSpPr>
        <p:spPr>
          <a:xfrm>
            <a:off x="621676" y="45560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4</a:t>
            </a:r>
            <a:endParaRPr lang="fr-DZ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Le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CNRC </a:t>
            </a: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a enregistré plus de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F06100"/>
                </a:solidFill>
                <a:effectLst/>
                <a:uLnTx/>
                <a:uFillTx/>
                <a:latin typeface="Montserrat"/>
                <a:sym typeface="Montserrat"/>
              </a:rPr>
              <a:t>2300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 </a:t>
            </a: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installations et complexes sportifs commerciaux en Algérie.  </a:t>
            </a:r>
          </a:p>
        </p:txBody>
      </p:sp>
      <p:sp>
        <p:nvSpPr>
          <p:cNvPr id="12" name="Google Shape;4500;p57">
            <a:extLst>
              <a:ext uri="{FF2B5EF4-FFF2-40B4-BE49-F238E27FC236}">
                <a16:creationId xmlns:a16="http://schemas.microsoft.com/office/drawing/2014/main" id="{044A2759-1292-46E2-910B-D562228D254A}"/>
              </a:ext>
            </a:extLst>
          </p:cNvPr>
          <p:cNvSpPr/>
          <p:nvPr/>
        </p:nvSpPr>
        <p:spPr>
          <a:xfrm rot="-5400000">
            <a:off x="4606119" y="574408"/>
            <a:ext cx="5156659" cy="3981524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863B6-39F7-4528-BE84-B51B1AE2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9" y="5907705"/>
            <a:ext cx="5800725" cy="3905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50E81-628A-4507-B8D4-49A19CB0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26" y="5393315"/>
            <a:ext cx="6136625" cy="4381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5017C1-68C5-4CC3-8F04-7DB35862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590" y="6226220"/>
            <a:ext cx="5483754" cy="36558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B6C9E6-2DF6-4415-88DD-DB5AA49B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37" y="6339839"/>
            <a:ext cx="3428598" cy="3428598"/>
          </a:xfrm>
          <a:prstGeom prst="rect">
            <a:avLst/>
          </a:prstGeom>
        </p:spPr>
      </p:pic>
      <p:pic>
        <p:nvPicPr>
          <p:cNvPr id="2050" name="Picture 2" descr="estás en la lista?… – Sureste Digital">
            <a:extLst>
              <a:ext uri="{FF2B5EF4-FFF2-40B4-BE49-F238E27FC236}">
                <a16:creationId xmlns:a16="http://schemas.microsoft.com/office/drawing/2014/main" id="{03058941-8085-4051-8541-12547843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30" y="3955772"/>
            <a:ext cx="3773835" cy="22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WORLD SIFAKS, Alger — Rue Omar Ben Mokhtar, téléphone 0560 05 78  48, heures d'ouverture">
            <a:extLst>
              <a:ext uri="{FF2B5EF4-FFF2-40B4-BE49-F238E27FC236}">
                <a16:creationId xmlns:a16="http://schemas.microsoft.com/office/drawing/2014/main" id="{D914FC7F-9908-4AC7-8D18-DA96C0BF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30" y="2365515"/>
            <a:ext cx="1816179" cy="13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0B65-AE9D-4E89-94D6-89FE1AB41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238" y="2176670"/>
            <a:ext cx="1816179" cy="1808108"/>
          </a:xfrm>
          <a:prstGeom prst="rect">
            <a:avLst/>
          </a:prstGeom>
        </p:spPr>
      </p:pic>
      <p:pic>
        <p:nvPicPr>
          <p:cNvPr id="2054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61CBD77D-3B20-43F8-BB90-6DFDDC2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1" y="-685799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0D34-35E3-476B-85F0-A29162D168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8408" y="-566325"/>
            <a:ext cx="12395792" cy="6262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698453-963F-4AC8-8829-C4EFCED7E498}"/>
              </a:ext>
            </a:extLst>
          </p:cNvPr>
          <p:cNvSpPr txBox="1"/>
          <p:nvPr/>
        </p:nvSpPr>
        <p:spPr>
          <a:xfrm>
            <a:off x="621687" y="44862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5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6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Le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CNRC </a:t>
            </a: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a enregistré plus de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2300 </a:t>
            </a:r>
            <a:r>
              <a:rPr kumimoji="0" lang="fr-FR" sz="16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/>
                <a:sym typeface="Montserrat"/>
              </a:rPr>
              <a:t>installations et complexes sportifs commerciaux en Algérie.  </a:t>
            </a:r>
          </a:p>
        </p:txBody>
      </p:sp>
      <p:sp>
        <p:nvSpPr>
          <p:cNvPr id="12" name="Google Shape;4500;p57">
            <a:extLst>
              <a:ext uri="{FF2B5EF4-FFF2-40B4-BE49-F238E27FC236}">
                <a16:creationId xmlns:a16="http://schemas.microsoft.com/office/drawing/2014/main" id="{044A2759-1292-46E2-910B-D562228D254A}"/>
              </a:ext>
            </a:extLst>
          </p:cNvPr>
          <p:cNvSpPr/>
          <p:nvPr/>
        </p:nvSpPr>
        <p:spPr>
          <a:xfrm rot="-5400000">
            <a:off x="4606119" y="574408"/>
            <a:ext cx="5156659" cy="3981524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863B6-39F7-4528-BE84-B51B1AE2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19" y="5907705"/>
            <a:ext cx="5800725" cy="3905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950E81-628A-4507-B8D4-49A19CB0F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26" y="5393315"/>
            <a:ext cx="6136625" cy="4381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5017C1-68C5-4CC3-8F04-7DB35862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590" y="6226220"/>
            <a:ext cx="5483754" cy="36558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B6C9E6-2DF6-4415-88DD-DB5AA49B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37" y="6339839"/>
            <a:ext cx="3428598" cy="3428598"/>
          </a:xfrm>
          <a:prstGeom prst="rect">
            <a:avLst/>
          </a:prstGeom>
        </p:spPr>
      </p:pic>
      <p:pic>
        <p:nvPicPr>
          <p:cNvPr id="2050" name="Picture 2" descr="estás en la lista?… – Sureste Digital">
            <a:extLst>
              <a:ext uri="{FF2B5EF4-FFF2-40B4-BE49-F238E27FC236}">
                <a16:creationId xmlns:a16="http://schemas.microsoft.com/office/drawing/2014/main" id="{03058941-8085-4051-8541-12547843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30" y="3955772"/>
            <a:ext cx="3773835" cy="22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WORLD SIFAKS, Alger — Rue Omar Ben Mokhtar, téléphone 0560 05 78  48, heures d'ouverture">
            <a:extLst>
              <a:ext uri="{FF2B5EF4-FFF2-40B4-BE49-F238E27FC236}">
                <a16:creationId xmlns:a16="http://schemas.microsoft.com/office/drawing/2014/main" id="{D914FC7F-9908-4AC7-8D18-DA96C0BF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30" y="2365515"/>
            <a:ext cx="1816179" cy="136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0B65-AE9D-4E89-94D6-89FE1AB41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238" y="2176670"/>
            <a:ext cx="1816179" cy="1808108"/>
          </a:xfrm>
          <a:prstGeom prst="rect">
            <a:avLst/>
          </a:prstGeom>
        </p:spPr>
      </p:pic>
      <p:pic>
        <p:nvPicPr>
          <p:cNvPr id="2054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61CBD77D-3B20-43F8-BB90-6DFDDC2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1" y="-685799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0D34-35E3-476B-85F0-A29162D168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6" t="9044" r="-986" b="-439"/>
          <a:stretch/>
        </p:blipFill>
        <p:spPr>
          <a:xfrm>
            <a:off x="-1728000" y="0"/>
            <a:ext cx="12395792" cy="572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CA4C7-7E4A-473B-A5C4-29ED6A8E36B9}"/>
              </a:ext>
            </a:extLst>
          </p:cNvPr>
          <p:cNvSpPr txBox="1"/>
          <p:nvPr/>
        </p:nvSpPr>
        <p:spPr>
          <a:xfrm>
            <a:off x="545295" y="6386926"/>
            <a:ext cx="4310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fr-FR" sz="160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7" name="Google Shape;4500;p57">
            <a:extLst>
              <a:ext uri="{FF2B5EF4-FFF2-40B4-BE49-F238E27FC236}">
                <a16:creationId xmlns:a16="http://schemas.microsoft.com/office/drawing/2014/main" id="{8A03B2F9-73F0-42B7-82CE-9212D11D536D}"/>
              </a:ext>
            </a:extLst>
          </p:cNvPr>
          <p:cNvSpPr/>
          <p:nvPr/>
        </p:nvSpPr>
        <p:spPr>
          <a:xfrm rot="-5400000">
            <a:off x="76422" y="5561583"/>
            <a:ext cx="2757907" cy="305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" name="Google Shape;4500;p57">
            <a:extLst>
              <a:ext uri="{FF2B5EF4-FFF2-40B4-BE49-F238E27FC236}">
                <a16:creationId xmlns:a16="http://schemas.microsoft.com/office/drawing/2014/main" id="{1F40B5E8-B2C3-41A5-BE8B-AD3468AEEAC5}"/>
              </a:ext>
            </a:extLst>
          </p:cNvPr>
          <p:cNvSpPr/>
          <p:nvPr/>
        </p:nvSpPr>
        <p:spPr>
          <a:xfrm rot="-5400000">
            <a:off x="6087976" y="5485162"/>
            <a:ext cx="2757907" cy="3208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9" name="Google Shape;4500;p57">
            <a:extLst>
              <a:ext uri="{FF2B5EF4-FFF2-40B4-BE49-F238E27FC236}">
                <a16:creationId xmlns:a16="http://schemas.microsoft.com/office/drawing/2014/main" id="{CE790B1F-6EAF-49C0-B870-742579F49D0C}"/>
              </a:ext>
            </a:extLst>
          </p:cNvPr>
          <p:cNvSpPr/>
          <p:nvPr/>
        </p:nvSpPr>
        <p:spPr>
          <a:xfrm rot="-5400000">
            <a:off x="3159514" y="5534512"/>
            <a:ext cx="2757907" cy="311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D995F4-F7F1-40CE-86D0-DCD291E94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295" y="6429790"/>
            <a:ext cx="7907197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1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57"/>
          <p:cNvSpPr/>
          <p:nvPr/>
        </p:nvSpPr>
        <p:spPr>
          <a:xfrm rot="-5400000">
            <a:off x="370333" y="567094"/>
            <a:ext cx="1947000" cy="1180500"/>
          </a:xfrm>
          <a:prstGeom prst="rect">
            <a:avLst/>
          </a:prstGeom>
          <a:solidFill>
            <a:srgbClr val="002A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1" name="Google Shape;4501;p57"/>
          <p:cNvSpPr txBox="1">
            <a:spLocks noGrp="1"/>
          </p:cNvSpPr>
          <p:nvPr>
            <p:ph type="title"/>
          </p:nvPr>
        </p:nvSpPr>
        <p:spPr>
          <a:xfrm>
            <a:off x="886737" y="723860"/>
            <a:ext cx="40419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>
                <a:solidFill>
                  <a:schemeClr val="bg1"/>
                </a:solidFill>
              </a:rPr>
              <a:t>Intr</a:t>
            </a:r>
            <a:r>
              <a:rPr lang="fr-FR" sz="5400" dirty="0"/>
              <a:t>oduction</a:t>
            </a:r>
            <a:endParaRPr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876F-516A-48DF-868E-7C3189E21B30}"/>
              </a:ext>
            </a:extLst>
          </p:cNvPr>
          <p:cNvSpPr txBox="1"/>
          <p:nvPr/>
        </p:nvSpPr>
        <p:spPr>
          <a:xfrm>
            <a:off x="617930" y="3061875"/>
            <a:ext cx="4310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0" lang="fr-FR" sz="160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2054" name="Picture 6" descr="Salle de Sport ACS FITNESS ET AQUA - Apartment complex in Bouinan, Algeria  | Top-Rated.Online">
            <a:extLst>
              <a:ext uri="{FF2B5EF4-FFF2-40B4-BE49-F238E27FC236}">
                <a16:creationId xmlns:a16="http://schemas.microsoft.com/office/drawing/2014/main" id="{61CBD77D-3B20-43F8-BB90-6DFDDC2D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831" y="-685799"/>
            <a:ext cx="3723552" cy="27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0D34-35E3-476B-85F0-A29162D16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" t="9044" r="-986" b="-439"/>
          <a:stretch/>
        </p:blipFill>
        <p:spPr>
          <a:xfrm>
            <a:off x="-1728000" y="-2622269"/>
            <a:ext cx="12395792" cy="5724000"/>
          </a:xfrm>
          <a:prstGeom prst="rect">
            <a:avLst/>
          </a:prstGeom>
        </p:spPr>
      </p:pic>
      <p:sp>
        <p:nvSpPr>
          <p:cNvPr id="16" name="Google Shape;4500;p57">
            <a:extLst>
              <a:ext uri="{FF2B5EF4-FFF2-40B4-BE49-F238E27FC236}">
                <a16:creationId xmlns:a16="http://schemas.microsoft.com/office/drawing/2014/main" id="{C1063C70-3DC1-4D4D-B129-EC49CD3F640E}"/>
              </a:ext>
            </a:extLst>
          </p:cNvPr>
          <p:cNvSpPr/>
          <p:nvPr/>
        </p:nvSpPr>
        <p:spPr>
          <a:xfrm rot="-5400000">
            <a:off x="149057" y="2236532"/>
            <a:ext cx="2757907" cy="305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8" name="Google Shape;4500;p57">
            <a:extLst>
              <a:ext uri="{FF2B5EF4-FFF2-40B4-BE49-F238E27FC236}">
                <a16:creationId xmlns:a16="http://schemas.microsoft.com/office/drawing/2014/main" id="{4C0AA243-7B46-4408-8030-D4E5D9A7C9C9}"/>
              </a:ext>
            </a:extLst>
          </p:cNvPr>
          <p:cNvSpPr/>
          <p:nvPr/>
        </p:nvSpPr>
        <p:spPr>
          <a:xfrm rot="-5400000">
            <a:off x="6160611" y="2160111"/>
            <a:ext cx="2757907" cy="3208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7" name="Google Shape;4500;p57">
            <a:extLst>
              <a:ext uri="{FF2B5EF4-FFF2-40B4-BE49-F238E27FC236}">
                <a16:creationId xmlns:a16="http://schemas.microsoft.com/office/drawing/2014/main" id="{15FC3163-6748-4E78-9E0B-4BDBD36F4D51}"/>
              </a:ext>
            </a:extLst>
          </p:cNvPr>
          <p:cNvSpPr/>
          <p:nvPr/>
        </p:nvSpPr>
        <p:spPr>
          <a:xfrm rot="-5400000">
            <a:off x="3232149" y="2209461"/>
            <a:ext cx="2757907" cy="311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C7591-6AA5-4590-A7BC-69BF7311A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0" y="3104739"/>
            <a:ext cx="7907197" cy="13656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113EDF-EC40-472A-AEA1-44FBAFB2B6A1}"/>
              </a:ext>
            </a:extLst>
          </p:cNvPr>
          <p:cNvSpPr txBox="1"/>
          <p:nvPr/>
        </p:nvSpPr>
        <p:spPr>
          <a:xfrm>
            <a:off x="356637" y="46818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6</a:t>
            </a:r>
            <a:endParaRPr lang="fr-DZ" b="1" dirty="0">
              <a:solidFill>
                <a:schemeClr val="tx1"/>
              </a:solidFill>
            </a:endParaRPr>
          </a:p>
        </p:txBody>
      </p:sp>
      <p:sp>
        <p:nvSpPr>
          <p:cNvPr id="6" name="Google Shape;379;p47">
            <a:extLst>
              <a:ext uri="{FF2B5EF4-FFF2-40B4-BE49-F238E27FC236}">
                <a16:creationId xmlns:a16="http://schemas.microsoft.com/office/drawing/2014/main" id="{D5B75F3C-2EF1-E17C-5005-A4E1DF04400E}"/>
              </a:ext>
            </a:extLst>
          </p:cNvPr>
          <p:cNvSpPr/>
          <p:nvPr/>
        </p:nvSpPr>
        <p:spPr>
          <a:xfrm rot="2700000">
            <a:off x="1154634" y="3129537"/>
            <a:ext cx="755190" cy="755190"/>
          </a:xfrm>
          <a:prstGeom prst="rect">
            <a:avLst/>
          </a:prstGeom>
          <a:solidFill>
            <a:schemeClr val="accent5"/>
          </a:solidFill>
          <a:ln>
            <a:solidFill>
              <a:srgbClr val="F061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3;p47">
            <a:extLst>
              <a:ext uri="{FF2B5EF4-FFF2-40B4-BE49-F238E27FC236}">
                <a16:creationId xmlns:a16="http://schemas.microsoft.com/office/drawing/2014/main" id="{8A3CDE24-D71C-6879-9E80-91D7CA4C4FD2}"/>
              </a:ext>
            </a:extLst>
          </p:cNvPr>
          <p:cNvSpPr txBox="1">
            <a:spLocks/>
          </p:cNvSpPr>
          <p:nvPr/>
        </p:nvSpPr>
        <p:spPr>
          <a:xfrm>
            <a:off x="1110873" y="3450128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" dirty="0"/>
              <a:t>01</a:t>
            </a:r>
          </a:p>
        </p:txBody>
      </p:sp>
      <p:sp>
        <p:nvSpPr>
          <p:cNvPr id="7" name="Google Shape;379;p47">
            <a:extLst>
              <a:ext uri="{FF2B5EF4-FFF2-40B4-BE49-F238E27FC236}">
                <a16:creationId xmlns:a16="http://schemas.microsoft.com/office/drawing/2014/main" id="{B9DCC82C-926E-674E-320E-419061492E4B}"/>
              </a:ext>
            </a:extLst>
          </p:cNvPr>
          <p:cNvSpPr/>
          <p:nvPr/>
        </p:nvSpPr>
        <p:spPr>
          <a:xfrm rot="2700000">
            <a:off x="4146396" y="3113271"/>
            <a:ext cx="755190" cy="755190"/>
          </a:xfrm>
          <a:prstGeom prst="rect">
            <a:avLst/>
          </a:prstGeom>
          <a:solidFill>
            <a:schemeClr val="bg1"/>
          </a:solidFill>
          <a:ln>
            <a:solidFill>
              <a:srgbClr val="F061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3;p47">
            <a:extLst>
              <a:ext uri="{FF2B5EF4-FFF2-40B4-BE49-F238E27FC236}">
                <a16:creationId xmlns:a16="http://schemas.microsoft.com/office/drawing/2014/main" id="{8EFDB927-386A-7D3D-3D6F-3204D277F0F8}"/>
              </a:ext>
            </a:extLst>
          </p:cNvPr>
          <p:cNvSpPr txBox="1">
            <a:spLocks/>
          </p:cNvSpPr>
          <p:nvPr/>
        </p:nvSpPr>
        <p:spPr>
          <a:xfrm>
            <a:off x="4102635" y="3433862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" dirty="0"/>
              <a:t>02</a:t>
            </a:r>
          </a:p>
        </p:txBody>
      </p:sp>
      <p:sp>
        <p:nvSpPr>
          <p:cNvPr id="9" name="Google Shape;379;p47">
            <a:extLst>
              <a:ext uri="{FF2B5EF4-FFF2-40B4-BE49-F238E27FC236}">
                <a16:creationId xmlns:a16="http://schemas.microsoft.com/office/drawing/2014/main" id="{B2CF090C-31A8-FBDE-03CB-849B6D6F0196}"/>
              </a:ext>
            </a:extLst>
          </p:cNvPr>
          <p:cNvSpPr/>
          <p:nvPr/>
        </p:nvSpPr>
        <p:spPr>
          <a:xfrm rot="2700000">
            <a:off x="7273924" y="3113271"/>
            <a:ext cx="755190" cy="755190"/>
          </a:xfrm>
          <a:prstGeom prst="rect">
            <a:avLst/>
          </a:prstGeom>
          <a:solidFill>
            <a:schemeClr val="accent5"/>
          </a:solidFill>
          <a:ln>
            <a:solidFill>
              <a:srgbClr val="F061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3;p47">
            <a:extLst>
              <a:ext uri="{FF2B5EF4-FFF2-40B4-BE49-F238E27FC236}">
                <a16:creationId xmlns:a16="http://schemas.microsoft.com/office/drawing/2014/main" id="{59DCE451-345C-D0EE-3376-4EF9D3EA53C9}"/>
              </a:ext>
            </a:extLst>
          </p:cNvPr>
          <p:cNvSpPr txBox="1">
            <a:spLocks/>
          </p:cNvSpPr>
          <p:nvPr/>
        </p:nvSpPr>
        <p:spPr>
          <a:xfrm>
            <a:off x="7230163" y="3433862"/>
            <a:ext cx="84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Patrick Hand"/>
              <a:buNone/>
              <a:defRPr sz="4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33353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3F616-9100-411A-AAFB-BDD79B65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40" y="0"/>
            <a:ext cx="5143500" cy="5143500"/>
          </a:xfrm>
          <a:prstGeom prst="rect">
            <a:avLst/>
          </a:prstGeom>
        </p:spPr>
      </p:pic>
      <p:sp>
        <p:nvSpPr>
          <p:cNvPr id="276" name="Google Shape;276;p38"/>
          <p:cNvSpPr txBox="1">
            <a:spLocks noGrp="1"/>
          </p:cNvSpPr>
          <p:nvPr>
            <p:ph type="title" idx="2"/>
          </p:nvPr>
        </p:nvSpPr>
        <p:spPr>
          <a:xfrm>
            <a:off x="2395025" y="26771"/>
            <a:ext cx="2680200" cy="23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AF9"/>
                </a:solidFill>
              </a:rPr>
              <a:t>01</a:t>
            </a:r>
            <a:endParaRPr dirty="0">
              <a:solidFill>
                <a:srgbClr val="002AF9"/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xfrm>
            <a:off x="2200397" y="1474729"/>
            <a:ext cx="3779525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Comfort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System. Venus is the second planet from the Sun</a:t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1626813" y="2517477"/>
            <a:ext cx="4638300" cy="1728209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Un système de recommandation optimisé à chaque séance d’entrainement.</a:t>
            </a:r>
            <a:endParaRPr lang="fr-D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FD7C-2110-41A7-AF0B-66C2CCD34C1E}"/>
              </a:ext>
            </a:extLst>
          </p:cNvPr>
          <p:cNvSpPr txBox="1"/>
          <p:nvPr/>
        </p:nvSpPr>
        <p:spPr>
          <a:xfrm>
            <a:off x="318391" y="46473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7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16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9;p38">
            <a:extLst>
              <a:ext uri="{FF2B5EF4-FFF2-40B4-BE49-F238E27FC236}">
                <a16:creationId xmlns:a16="http://schemas.microsoft.com/office/drawing/2014/main" id="{F84CD229-1D46-4CEE-89D8-2998574E31F8}"/>
              </a:ext>
            </a:extLst>
          </p:cNvPr>
          <p:cNvSpPr/>
          <p:nvPr/>
        </p:nvSpPr>
        <p:spPr>
          <a:xfrm>
            <a:off x="5091907" y="942207"/>
            <a:ext cx="1188577" cy="2011545"/>
          </a:xfrm>
          <a:prstGeom prst="rect">
            <a:avLst/>
          </a:prstGeom>
          <a:solidFill>
            <a:srgbClr val="F0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500"/>
              <a:buFont typeface="Montserrat"/>
              <a:buNone/>
              <a:tabLst/>
              <a:defRPr/>
            </a:pPr>
            <a:endParaRPr lang="fr-DZ" dirty="0"/>
          </a:p>
        </p:txBody>
      </p:sp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5450933" y="1624381"/>
            <a:ext cx="29106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Mise</a:t>
            </a:r>
            <a:r>
              <a:rPr lang="fr-FR" dirty="0"/>
              <a:t> en </a:t>
            </a:r>
            <a:r>
              <a:rPr lang="fr-FR" dirty="0">
                <a:solidFill>
                  <a:schemeClr val="bg1"/>
                </a:solidFill>
              </a:rPr>
              <a:t>situ</a:t>
            </a:r>
            <a:r>
              <a:rPr lang="fr-FR" dirty="0"/>
              <a:t>ation :</a:t>
            </a:r>
            <a:endParaRPr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1"/>
          </p:nvPr>
        </p:nvSpPr>
        <p:spPr>
          <a:xfrm>
            <a:off x="5173925" y="3115474"/>
            <a:ext cx="32475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Vous êtes client d’une </a:t>
            </a:r>
            <a:r>
              <a:rPr lang="fr-FR" sz="2000" b="1" dirty="0"/>
              <a:t>Smart Gym</a:t>
            </a:r>
            <a:r>
              <a:rPr lang="fr-FR" sz="2000" dirty="0"/>
              <a:t>.</a:t>
            </a:r>
          </a:p>
        </p:txBody>
      </p:sp>
      <p:pic>
        <p:nvPicPr>
          <p:cNvPr id="3074" name="Picture 2" descr="Why It's Rude To Point: Etiquette Guide To Hand Gestures | YourTango">
            <a:extLst>
              <a:ext uri="{FF2B5EF4-FFF2-40B4-BE49-F238E27FC236}">
                <a16:creationId xmlns:a16="http://schemas.microsoft.com/office/drawing/2014/main" id="{AB746E98-7AB4-4CE3-82FB-7F9938C9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1390" y="1222868"/>
            <a:ext cx="59055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A2008-2199-4F59-881C-5613B96FAFD5}"/>
              </a:ext>
            </a:extLst>
          </p:cNvPr>
          <p:cNvSpPr txBox="1"/>
          <p:nvPr/>
        </p:nvSpPr>
        <p:spPr>
          <a:xfrm>
            <a:off x="305691" y="46283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/>
                <a:sym typeface="Montserrat"/>
              </a:rPr>
              <a:t>8</a:t>
            </a:r>
            <a:endParaRPr lang="fr-DZ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573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Art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34343"/>
      </a:accent1>
      <a:accent2>
        <a:srgbClr val="F3F3F3"/>
      </a:accent2>
      <a:accent3>
        <a:srgbClr val="96EDC7"/>
      </a:accent3>
      <a:accent4>
        <a:srgbClr val="434343"/>
      </a:accent4>
      <a:accent5>
        <a:srgbClr val="F3F3F3"/>
      </a:accent5>
      <a:accent6>
        <a:srgbClr val="F3F3F3"/>
      </a:accent6>
      <a:hlink>
        <a:srgbClr val="96ED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520</Words>
  <Application>Microsoft Office PowerPoint</Application>
  <PresentationFormat>Affichage à l'écran (16:9)</PresentationFormat>
  <Paragraphs>139</Paragraphs>
  <Slides>24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Montserrat</vt:lpstr>
      <vt:lpstr>Patrick Hand</vt:lpstr>
      <vt:lpstr>Arial</vt:lpstr>
      <vt:lpstr>Bebas Neue</vt:lpstr>
      <vt:lpstr>Quicksand</vt:lpstr>
      <vt:lpstr>Art Center by Slidesgo</vt:lpstr>
      <vt:lpstr>MY G,  Pour la création  de  smart GYM</vt:lpstr>
      <vt:lpstr>Introduction</vt:lpstr>
      <vt:lpstr>Introduction</vt:lpstr>
      <vt:lpstr>Introduction</vt:lpstr>
      <vt:lpstr>Introduction</vt:lpstr>
      <vt:lpstr>Introduction</vt:lpstr>
      <vt:lpstr>Introduction</vt:lpstr>
      <vt:lpstr>01</vt:lpstr>
      <vt:lpstr>Mise en situation :</vt:lpstr>
      <vt:lpstr>2013</vt:lpstr>
      <vt:lpstr>2013</vt:lpstr>
      <vt:lpstr>2013</vt:lpstr>
      <vt:lpstr>2013</vt:lpstr>
      <vt:lpstr>Présentation PowerPoint</vt:lpstr>
      <vt:lpstr>Présentation PowerPoint</vt:lpstr>
      <vt:lpstr>Présentation PowerPoint</vt:lpstr>
      <vt:lpstr>Présentation PowerPoint</vt:lpstr>
      <vt:lpstr>03</vt:lpstr>
      <vt:lpstr>04</vt:lpstr>
      <vt:lpstr>04</vt:lpstr>
      <vt:lpstr>CONCLUSION</vt:lpstr>
      <vt:lpstr>Introduction</vt:lpstr>
      <vt:lpstr>Introduction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G,  Pour la création  de  smart GYM</dc:title>
  <cp:lastModifiedBy>morad larbi</cp:lastModifiedBy>
  <cp:revision>8</cp:revision>
  <dcterms:modified xsi:type="dcterms:W3CDTF">2022-12-03T11:08:55Z</dcterms:modified>
</cp:coreProperties>
</file>